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7" r:id="rId2"/>
    <p:sldId id="256" r:id="rId3"/>
    <p:sldId id="258" r:id="rId4"/>
    <p:sldId id="262" r:id="rId5"/>
    <p:sldId id="260" r:id="rId6"/>
    <p:sldId id="261" r:id="rId7"/>
    <p:sldId id="295" r:id="rId8"/>
    <p:sldId id="297" r:id="rId9"/>
    <p:sldId id="301" r:id="rId10"/>
    <p:sldId id="259" r:id="rId11"/>
    <p:sldId id="263" r:id="rId12"/>
    <p:sldId id="265" r:id="rId13"/>
    <p:sldId id="274" r:id="rId14"/>
    <p:sldId id="264" r:id="rId15"/>
    <p:sldId id="275" r:id="rId16"/>
    <p:sldId id="266" r:id="rId17"/>
    <p:sldId id="276" r:id="rId18"/>
    <p:sldId id="267" r:id="rId19"/>
    <p:sldId id="277" r:id="rId20"/>
    <p:sldId id="280" r:id="rId21"/>
    <p:sldId id="281" r:id="rId22"/>
    <p:sldId id="282" r:id="rId23"/>
    <p:sldId id="287" r:id="rId24"/>
    <p:sldId id="268" r:id="rId25"/>
    <p:sldId id="288" r:id="rId26"/>
    <p:sldId id="293" r:id="rId27"/>
    <p:sldId id="289" r:id="rId28"/>
    <p:sldId id="278" r:id="rId29"/>
    <p:sldId id="290" r:id="rId30"/>
    <p:sldId id="291" r:id="rId31"/>
    <p:sldId id="269" r:id="rId32"/>
    <p:sldId id="279" r:id="rId33"/>
    <p:sldId id="270" r:id="rId34"/>
    <p:sldId id="283" r:id="rId35"/>
    <p:sldId id="271" r:id="rId36"/>
    <p:sldId id="272" r:id="rId37"/>
    <p:sldId id="284" r:id="rId38"/>
    <p:sldId id="304" r:id="rId39"/>
    <p:sldId id="305" r:id="rId40"/>
    <p:sldId id="285" r:id="rId41"/>
    <p:sldId id="273" r:id="rId42"/>
    <p:sldId id="286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488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16/11/22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92290.ht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4076.htm" TargetMode="External"/><Relationship Id="rId4" Type="http://schemas.openxmlformats.org/officeDocument/2006/relationships/hyperlink" Target="http://baike.baidu.com/view/5319142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44153.ht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79659.htm" TargetMode="External"/><Relationship Id="rId4" Type="http://schemas.openxmlformats.org/officeDocument/2006/relationships/hyperlink" Target="http://baike.baidu.com/view/63581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subview/8958/18862698.htm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384660.htm" TargetMode="External"/><Relationship Id="rId3" Type="http://schemas.openxmlformats.org/officeDocument/2006/relationships/hyperlink" Target="http://baike.baidu.com/view/358142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hyperlink" Target="http://baike.baidu.com/view/18029.htm" TargetMode="External"/><Relationship Id="rId20" Type="http://schemas.openxmlformats.org/officeDocument/2006/relationships/hyperlink" Target="http://baike.baidu.com/view/189226.htm" TargetMode="External"/><Relationship Id="rId21" Type="http://schemas.openxmlformats.org/officeDocument/2006/relationships/hyperlink" Target="http://baike.baidu.com/view/3011412.htm" TargetMode="External"/><Relationship Id="rId22" Type="http://schemas.openxmlformats.org/officeDocument/2006/relationships/hyperlink" Target="http://baike.baidu.com/view/245790.htm" TargetMode="External"/><Relationship Id="rId23" Type="http://schemas.openxmlformats.org/officeDocument/2006/relationships/hyperlink" Target="http://baike.baidu.com/view/178300.htm" TargetMode="External"/><Relationship Id="rId24" Type="http://schemas.openxmlformats.org/officeDocument/2006/relationships/hyperlink" Target="http://baike.baidu.com/view/18019.htm" TargetMode="External"/><Relationship Id="rId10" Type="http://schemas.openxmlformats.org/officeDocument/2006/relationships/hyperlink" Target="http://baike.baidu.com/view/15831.htm" TargetMode="External"/><Relationship Id="rId11" Type="http://schemas.openxmlformats.org/officeDocument/2006/relationships/hyperlink" Target="http://baike.baidu.com/view/92212.htm" TargetMode="External"/><Relationship Id="rId12" Type="http://schemas.openxmlformats.org/officeDocument/2006/relationships/hyperlink" Target="http://baike.baidu.com/view/19053.htm" TargetMode="External"/><Relationship Id="rId13" Type="http://schemas.openxmlformats.org/officeDocument/2006/relationships/hyperlink" Target="http://baike.baidu.com/view/16129.htm" TargetMode="External"/><Relationship Id="rId14" Type="http://schemas.openxmlformats.org/officeDocument/2006/relationships/hyperlink" Target="http://baike.baidu.com/view/17747.htm" TargetMode="External"/><Relationship Id="rId15" Type="http://schemas.openxmlformats.org/officeDocument/2006/relationships/hyperlink" Target="http://baike.baidu.com/view/17869.htm" TargetMode="External"/><Relationship Id="rId16" Type="http://schemas.openxmlformats.org/officeDocument/2006/relationships/hyperlink" Target="http://baike.baidu.com/subview/17774/6201141.htm" TargetMode="External"/><Relationship Id="rId17" Type="http://schemas.openxmlformats.org/officeDocument/2006/relationships/hyperlink" Target="http://baike.baidu.com/subview/13745/16359121.htm" TargetMode="External"/><Relationship Id="rId18" Type="http://schemas.openxmlformats.org/officeDocument/2006/relationships/hyperlink" Target="http://baike.baidu.com/subview/25259/9072718.htm" TargetMode="External"/><Relationship Id="rId19" Type="http://schemas.openxmlformats.org/officeDocument/2006/relationships/hyperlink" Target="http://baike.baidu.com/subview/92212/13241221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462318.htm" TargetMode="External"/><Relationship Id="rId3" Type="http://schemas.openxmlformats.org/officeDocument/2006/relationships/hyperlink" Target="http://baike.baidu.com/view/13745.htm" TargetMode="External"/><Relationship Id="rId4" Type="http://schemas.openxmlformats.org/officeDocument/2006/relationships/hyperlink" Target="http://baike.baidu.com/subview/26837/5078873.htm" TargetMode="External"/><Relationship Id="rId5" Type="http://schemas.openxmlformats.org/officeDocument/2006/relationships/hyperlink" Target="http://baike.baidu.com/subview/31735/11141269.htm" TargetMode="External"/><Relationship Id="rId6" Type="http://schemas.openxmlformats.org/officeDocument/2006/relationships/hyperlink" Target="http://baike.baidu.com/view/44676.htm" TargetMode="External"/><Relationship Id="rId7" Type="http://schemas.openxmlformats.org/officeDocument/2006/relationships/hyperlink" Target="http://baike.baidu.com/view/25259.htm" TargetMode="External"/><Relationship Id="rId8" Type="http://schemas.openxmlformats.org/officeDocument/2006/relationships/hyperlink" Target="http://baike.baidu.com/subview/4290/10925100.htm" TargetMode="Externa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hyperlink" Target="http://baike.baidu.com/view/50045.htm" TargetMode="External"/><Relationship Id="rId12" Type="http://schemas.openxmlformats.org/officeDocument/2006/relationships/hyperlink" Target="http://baike.baidu.com/view/153823.htm" TargetMode="External"/><Relationship Id="rId13" Type="http://schemas.openxmlformats.org/officeDocument/2006/relationships/hyperlink" Target="http://baike.baidu.com/view/171513.htm" TargetMode="External"/><Relationship Id="rId14" Type="http://schemas.openxmlformats.org/officeDocument/2006/relationships/hyperlink" Target="http://baike.baidu.com/view/1056247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78282.htm" TargetMode="External"/><Relationship Id="rId3" Type="http://schemas.openxmlformats.org/officeDocument/2006/relationships/hyperlink" Target="http://baike.baidu.com/view/6245849.htm" TargetMode="External"/><Relationship Id="rId4" Type="http://schemas.openxmlformats.org/officeDocument/2006/relationships/hyperlink" Target="http://baike.baidu.com/view/398394.htm" TargetMode="External"/><Relationship Id="rId5" Type="http://schemas.openxmlformats.org/officeDocument/2006/relationships/hyperlink" Target="http://baike.baidu.com/view/1190629.htm" TargetMode="External"/><Relationship Id="rId6" Type="http://schemas.openxmlformats.org/officeDocument/2006/relationships/hyperlink" Target="http://baike.baidu.com/view/5076373.htm" TargetMode="External"/><Relationship Id="rId7" Type="http://schemas.openxmlformats.org/officeDocument/2006/relationships/hyperlink" Target="http://baike.baidu.com/view/2406948.htm" TargetMode="External"/><Relationship Id="rId8" Type="http://schemas.openxmlformats.org/officeDocument/2006/relationships/hyperlink" Target="http://baike.baidu.com/view/271858.htm" TargetMode="External"/><Relationship Id="rId9" Type="http://schemas.openxmlformats.org/officeDocument/2006/relationships/hyperlink" Target="http://baike.baidu.com/view/289396.htm" TargetMode="External"/><Relationship Id="rId10" Type="http://schemas.openxmlformats.org/officeDocument/2006/relationships/hyperlink" Target="http://baike.baidu.com/subview/23002/7989989.ht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5567/19072905.htm" TargetMode="External"/><Relationship Id="rId4" Type="http://schemas.openxmlformats.org/officeDocument/2006/relationships/hyperlink" Target="http://baike.baidu.com/subview/61891/14022133.htm" TargetMode="External"/><Relationship Id="rId5" Type="http://schemas.openxmlformats.org/officeDocument/2006/relationships/hyperlink" Target="http://baike.baidu.com/subview/5797/5665384.htm" TargetMode="External"/><Relationship Id="rId6" Type="http://schemas.openxmlformats.org/officeDocument/2006/relationships/hyperlink" Target="http://baike.baidu.com/subview/2403/14453555.htm" TargetMode="External"/><Relationship Id="rId7" Type="http://schemas.openxmlformats.org/officeDocument/2006/relationships/hyperlink" Target="http://baike.baidu.com/view/2659.htm" TargetMode="External"/><Relationship Id="rId8" Type="http://schemas.openxmlformats.org/officeDocument/2006/relationships/hyperlink" Target="http://baike.baidu.com/view/49529.htm" TargetMode="External"/><Relationship Id="rId9" Type="http://schemas.openxmlformats.org/officeDocument/2006/relationships/hyperlink" Target="http://baike.baidu.com/view/16263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hyperlink" Target="http://baike.baidu.com/view/442378.htm" TargetMode="External"/><Relationship Id="rId20" Type="http://schemas.openxmlformats.org/officeDocument/2006/relationships/hyperlink" Target="http://baike.baidu.com/view/360932.htm" TargetMode="External"/><Relationship Id="rId21" Type="http://schemas.openxmlformats.org/officeDocument/2006/relationships/hyperlink" Target="http://baike.baidu.com/view/199149.htm" TargetMode="External"/><Relationship Id="rId22" Type="http://schemas.openxmlformats.org/officeDocument/2006/relationships/hyperlink" Target="http://baike.baidu.com/view/49727.htm" TargetMode="External"/><Relationship Id="rId23" Type="http://schemas.openxmlformats.org/officeDocument/2006/relationships/hyperlink" Target="http://baike.baidu.com/view/597318.htm" TargetMode="External"/><Relationship Id="rId24" Type="http://schemas.openxmlformats.org/officeDocument/2006/relationships/hyperlink" Target="http://baike.baidu.com/view/127617.htm" TargetMode="External"/><Relationship Id="rId10" Type="http://schemas.openxmlformats.org/officeDocument/2006/relationships/hyperlink" Target="http://baike.baidu.com/view/4113.htm" TargetMode="External"/><Relationship Id="rId11" Type="http://schemas.openxmlformats.org/officeDocument/2006/relationships/hyperlink" Target="http://baike.baidu.com/view/112211.htm" TargetMode="External"/><Relationship Id="rId12" Type="http://schemas.openxmlformats.org/officeDocument/2006/relationships/hyperlink" Target="http://baike.baidu.com/view/366482.htm" TargetMode="External"/><Relationship Id="rId13" Type="http://schemas.openxmlformats.org/officeDocument/2006/relationships/hyperlink" Target="http://baike.baidu.com/view/22213.htm" TargetMode="External"/><Relationship Id="rId14" Type="http://schemas.openxmlformats.org/officeDocument/2006/relationships/hyperlink" Target="http://baike.baidu.com/view/263325.htm" TargetMode="External"/><Relationship Id="rId15" Type="http://schemas.openxmlformats.org/officeDocument/2006/relationships/hyperlink" Target="http://baike.baidu.com/subview/79827/5107348.htm" TargetMode="External"/><Relationship Id="rId16" Type="http://schemas.openxmlformats.org/officeDocument/2006/relationships/hyperlink" Target="http://baike.baidu.com/view/1216057.htm" TargetMode="External"/><Relationship Id="rId17" Type="http://schemas.openxmlformats.org/officeDocument/2006/relationships/hyperlink" Target="http://baike.baidu.com/view/1106583.htm" TargetMode="External"/><Relationship Id="rId18" Type="http://schemas.openxmlformats.org/officeDocument/2006/relationships/hyperlink" Target="http://baike.baidu.com/view/2497591.htm" TargetMode="External"/><Relationship Id="rId19" Type="http://schemas.openxmlformats.org/officeDocument/2006/relationships/hyperlink" Target="http://baike.baidu.com/view/2651120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1526964.htm" TargetMode="External"/><Relationship Id="rId3" Type="http://schemas.openxmlformats.org/officeDocument/2006/relationships/hyperlink" Target="http://baike.baidu.com/view/2642.htm" TargetMode="External"/><Relationship Id="rId4" Type="http://schemas.openxmlformats.org/officeDocument/2006/relationships/hyperlink" Target="http://baike.baidu.com/view/2636.htm" TargetMode="External"/><Relationship Id="rId5" Type="http://schemas.openxmlformats.org/officeDocument/2006/relationships/hyperlink" Target="http://baike.baidu.com/view/132882.htm" TargetMode="External"/><Relationship Id="rId6" Type="http://schemas.openxmlformats.org/officeDocument/2006/relationships/hyperlink" Target="http://baike.baidu.com/view/163959.htm" TargetMode="External"/><Relationship Id="rId7" Type="http://schemas.openxmlformats.org/officeDocument/2006/relationships/hyperlink" Target="http://baike.baidu.com/view/413177.htm" TargetMode="External"/><Relationship Id="rId8" Type="http://schemas.openxmlformats.org/officeDocument/2006/relationships/hyperlink" Target="http://baike.baidu.com/view/478501.htm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hyperlink" Target="http://baike.baidu.com/view/2733.htm" TargetMode="External"/><Relationship Id="rId12" Type="http://schemas.openxmlformats.org/officeDocument/2006/relationships/hyperlink" Target="http://baike.baidu.com/view/2981506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4798914.htm" TargetMode="External"/><Relationship Id="rId3" Type="http://schemas.openxmlformats.org/officeDocument/2006/relationships/hyperlink" Target="http://baike.baidu.com/view/452153.htm" TargetMode="External"/><Relationship Id="rId4" Type="http://schemas.openxmlformats.org/officeDocument/2006/relationships/hyperlink" Target="http://baike.baidu.com/view/407969.htm" TargetMode="External"/><Relationship Id="rId5" Type="http://schemas.openxmlformats.org/officeDocument/2006/relationships/hyperlink" Target="http://baike.baidu.com/view/480555.htm" TargetMode="External"/><Relationship Id="rId6" Type="http://schemas.openxmlformats.org/officeDocument/2006/relationships/hyperlink" Target="http://baike.baidu.com/view/2314.htm" TargetMode="External"/><Relationship Id="rId7" Type="http://schemas.openxmlformats.org/officeDocument/2006/relationships/hyperlink" Target="http://baike.baidu.com/view/2743.htm" TargetMode="External"/><Relationship Id="rId8" Type="http://schemas.openxmlformats.org/officeDocument/2006/relationships/hyperlink" Target="http://baike.baidu.com/view/4420.htm" TargetMode="External"/><Relationship Id="rId9" Type="http://schemas.openxmlformats.org/officeDocument/2006/relationships/hyperlink" Target="http://baike.baidu.com/view/4222.htm" TargetMode="External"/><Relationship Id="rId10" Type="http://schemas.openxmlformats.org/officeDocument/2006/relationships/hyperlink" Target="http://baike.baidu.com/view/2675.htm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hyperlink" Target="http://baike.baidu.com/view/29198.htm" TargetMode="External"/><Relationship Id="rId20" Type="http://schemas.openxmlformats.org/officeDocument/2006/relationships/hyperlink" Target="http://baike.baidu.com/subview/29249/11841326.htm" TargetMode="External"/><Relationship Id="rId21" Type="http://schemas.openxmlformats.org/officeDocument/2006/relationships/hyperlink" Target="http://baike.baidu.com/subview/7002/15387442.htm" TargetMode="External"/><Relationship Id="rId22" Type="http://schemas.openxmlformats.org/officeDocument/2006/relationships/hyperlink" Target="http://baike.baidu.com/subview/1723/5404358.htm" TargetMode="External"/><Relationship Id="rId23" Type="http://schemas.openxmlformats.org/officeDocument/2006/relationships/hyperlink" Target="http://baike.baidu.com/subview/61303/7182464.htm" TargetMode="External"/><Relationship Id="rId24" Type="http://schemas.openxmlformats.org/officeDocument/2006/relationships/hyperlink" Target="http://baike.baidu.com/view/703480.htm" TargetMode="External"/><Relationship Id="rId25" Type="http://schemas.openxmlformats.org/officeDocument/2006/relationships/hyperlink" Target="http://baike.baidu.com/subview/38221/13493575.htm" TargetMode="External"/><Relationship Id="rId26" Type="http://schemas.openxmlformats.org/officeDocument/2006/relationships/hyperlink" Target="http://baike.baidu.com/view/37100.htm" TargetMode="External"/><Relationship Id="rId10" Type="http://schemas.openxmlformats.org/officeDocument/2006/relationships/hyperlink" Target="http://baike.baidu.com/view/937302.htm" TargetMode="External"/><Relationship Id="rId11" Type="http://schemas.openxmlformats.org/officeDocument/2006/relationships/hyperlink" Target="http://baike.baidu.com/subview/20557/5173972.htm" TargetMode="External"/><Relationship Id="rId12" Type="http://schemas.openxmlformats.org/officeDocument/2006/relationships/hyperlink" Target="http://baike.baidu.com/view/170897.htm" TargetMode="External"/><Relationship Id="rId13" Type="http://schemas.openxmlformats.org/officeDocument/2006/relationships/hyperlink" Target="http://baike.baidu.com/view/1097545.htm" TargetMode="External"/><Relationship Id="rId14" Type="http://schemas.openxmlformats.org/officeDocument/2006/relationships/hyperlink" Target="http://baike.baidu.com/view/1052937.htm" TargetMode="External"/><Relationship Id="rId15" Type="http://schemas.openxmlformats.org/officeDocument/2006/relationships/hyperlink" Target="http://baike.baidu.com/subview/934918/15096468.htm" TargetMode="External"/><Relationship Id="rId16" Type="http://schemas.openxmlformats.org/officeDocument/2006/relationships/hyperlink" Target="http://baike.baidu.com/subview/283635/16209147.htm" TargetMode="External"/><Relationship Id="rId17" Type="http://schemas.openxmlformats.org/officeDocument/2006/relationships/hyperlink" Target="http://baike.baidu.com/view/35489.htm" TargetMode="External"/><Relationship Id="rId18" Type="http://schemas.openxmlformats.org/officeDocument/2006/relationships/hyperlink" Target="http://baike.baidu.com/view/13851.htm" TargetMode="External"/><Relationship Id="rId19" Type="http://schemas.openxmlformats.org/officeDocument/2006/relationships/hyperlink" Target="http://baike.baidu.com/view/2541005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47925.htm" TargetMode="External"/><Relationship Id="rId3" Type="http://schemas.openxmlformats.org/officeDocument/2006/relationships/hyperlink" Target="http://baike.baidu.com/view/38683.htm" TargetMode="External"/><Relationship Id="rId4" Type="http://schemas.openxmlformats.org/officeDocument/2006/relationships/hyperlink" Target="http://baike.baidu.com/subview/54583/13482909.htm" TargetMode="External"/><Relationship Id="rId5" Type="http://schemas.openxmlformats.org/officeDocument/2006/relationships/hyperlink" Target="http://baike.baidu.com/view/31359.htm" TargetMode="External"/><Relationship Id="rId6" Type="http://schemas.openxmlformats.org/officeDocument/2006/relationships/hyperlink" Target="http://baike.baidu.com/view/131676.htm" TargetMode="External"/><Relationship Id="rId7" Type="http://schemas.openxmlformats.org/officeDocument/2006/relationships/hyperlink" Target="http://baike.baidu.com/subview/214870/19108784.htm" TargetMode="External"/><Relationship Id="rId8" Type="http://schemas.openxmlformats.org/officeDocument/2006/relationships/hyperlink" Target="http://baike.baidu.com/view/278536.htm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63709.htm" TargetMode="External"/><Relationship Id="rId4" Type="http://schemas.openxmlformats.org/officeDocument/2006/relationships/hyperlink" Target="http://baike.baidu.com/view/350126.htm" TargetMode="External"/><Relationship Id="rId5" Type="http://schemas.openxmlformats.org/officeDocument/2006/relationships/hyperlink" Target="http://baike.baidu.com/view/52343.htm" TargetMode="External"/><Relationship Id="rId6" Type="http://schemas.openxmlformats.org/officeDocument/2006/relationships/hyperlink" Target="http://baike.baidu.com/view/1009221.htm" TargetMode="External"/><Relationship Id="rId7" Type="http://schemas.openxmlformats.org/officeDocument/2006/relationships/hyperlink" Target="http://baike.baidu.com/view/39422.htm" TargetMode="External"/><Relationship Id="rId8" Type="http://schemas.openxmlformats.org/officeDocument/2006/relationships/hyperlink" Target="http://baike.baidu.com/view/5052981.htm" TargetMode="External"/><Relationship Id="rId9" Type="http://schemas.openxmlformats.org/officeDocument/2006/relationships/hyperlink" Target="http://baike.baidu.com/view/127519.htm" TargetMode="External"/><Relationship Id="rId10" Type="http://schemas.openxmlformats.org/officeDocument/2006/relationships/hyperlink" Target="http://baike.baidu.com/view/978096.htm" TargetMode="External"/><Relationship Id="rId11" Type="http://schemas.openxmlformats.org/officeDocument/2006/relationships/hyperlink" Target="http://baike.baidu.com/view/3929984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2647.ht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955.htm" TargetMode="External"/><Relationship Id="rId4" Type="http://schemas.openxmlformats.org/officeDocument/2006/relationships/hyperlink" Target="http://baike.baidu.com/view/14882287.htm" TargetMode="External"/><Relationship Id="rId5" Type="http://schemas.openxmlformats.org/officeDocument/2006/relationships/hyperlink" Target="http://baike.baidu.com/subview/58944/7068484.htm" TargetMode="External"/><Relationship Id="rId6" Type="http://schemas.openxmlformats.org/officeDocument/2006/relationships/hyperlink" Target="http://baike.baidu.com/view/15489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242367.htm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467.htm" TargetMode="External"/><Relationship Id="rId4" Type="http://schemas.openxmlformats.org/officeDocument/2006/relationships/hyperlink" Target="http://baike.baidu.com/subview/19875/7765527.htm" TargetMode="External"/><Relationship Id="rId5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ke.baidu.com/view/4312.htm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800" dirty="0" smtClean="0"/>
              <a:t>聊一聊东北那嘎达的风土人情，养育我</a:t>
            </a:r>
            <a:r>
              <a:rPr lang="zh-CN" altLang="en-US" sz="4800" smtClean="0"/>
              <a:t>的那黑片土地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04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600" b="1" dirty="0"/>
              <a:t>林业资源</a:t>
            </a:r>
          </a:p>
          <a:p>
            <a:r>
              <a:rPr lang="zh-CN" altLang="en-US" sz="2600" dirty="0" smtClean="0"/>
              <a:t>黑龙江省</a:t>
            </a:r>
            <a:r>
              <a:rPr lang="zh-CN" altLang="en-US" sz="2600" dirty="0"/>
              <a:t>是全国最大的林业省份之一，天然林资源是黑龙江省森林资源的主体，主要分布在大小兴安岭和长白山脉及完达山。</a:t>
            </a:r>
          </a:p>
          <a:p>
            <a:r>
              <a:rPr lang="zh-CN" altLang="en-US" sz="2600" dirty="0"/>
              <a:t>黑龙江林业经营总面积</a:t>
            </a:r>
            <a:r>
              <a:rPr lang="en-US" altLang="zh-CN" sz="2600" dirty="0"/>
              <a:t>3175</a:t>
            </a:r>
            <a:r>
              <a:rPr lang="zh-CN" altLang="en-US" sz="2600" dirty="0"/>
              <a:t>万公顷，占全省土地面积的</a:t>
            </a:r>
            <a:r>
              <a:rPr lang="en-US" altLang="zh-CN" sz="2600" dirty="0"/>
              <a:t>2/3</a:t>
            </a:r>
            <a:r>
              <a:rPr lang="zh-CN" altLang="en-US" sz="2600" dirty="0"/>
              <a:t>。有林地面积</a:t>
            </a:r>
            <a:r>
              <a:rPr lang="en-US" altLang="zh-CN" sz="2600" dirty="0"/>
              <a:t>2007</a:t>
            </a:r>
            <a:r>
              <a:rPr lang="zh-CN" altLang="en-US" sz="2600" dirty="0"/>
              <a:t>万公顷，活立木总蓄积</a:t>
            </a:r>
            <a:r>
              <a:rPr lang="en-US" altLang="zh-CN" sz="2600" dirty="0"/>
              <a:t>15</a:t>
            </a:r>
            <a:r>
              <a:rPr lang="zh-CN" altLang="en-US" sz="2600" dirty="0"/>
              <a:t>亿立方米，</a:t>
            </a:r>
            <a:r>
              <a:rPr lang="zh-CN" altLang="en-US" sz="2600" dirty="0">
                <a:hlinkClick r:id="rId2"/>
              </a:rPr>
              <a:t>森林覆盖率</a:t>
            </a:r>
            <a:r>
              <a:rPr lang="zh-CN" altLang="en-US" sz="2600" dirty="0"/>
              <a:t>达</a:t>
            </a:r>
            <a:r>
              <a:rPr lang="en-US" altLang="zh-CN" sz="2600" dirty="0"/>
              <a:t>43.6%</a:t>
            </a:r>
            <a:r>
              <a:rPr lang="zh-CN" altLang="en-US" sz="2600" dirty="0"/>
              <a:t>，森林面积、森林总蓄积和木材产量均居全国前列，是国家最重要的国有林区和最大的木材生产基地。森林树种达</a:t>
            </a:r>
            <a:r>
              <a:rPr lang="en-US" altLang="zh-CN" sz="2600" dirty="0"/>
              <a:t>100</a:t>
            </a:r>
            <a:r>
              <a:rPr lang="zh-CN" altLang="en-US" sz="2600" dirty="0"/>
              <a:t>余种，利用价值较高的有</a:t>
            </a:r>
            <a:r>
              <a:rPr lang="en-US" altLang="zh-CN" sz="2600" dirty="0"/>
              <a:t>30</a:t>
            </a:r>
            <a:r>
              <a:rPr lang="zh-CN" altLang="en-US" sz="2600" dirty="0"/>
              <a:t>余种</a:t>
            </a:r>
            <a:r>
              <a:rPr lang="zh-CN" altLang="en-US" sz="2600" dirty="0" smtClean="0"/>
              <a:t>。</a:t>
            </a:r>
            <a:endParaRPr lang="zh-CN" altLang="en-US" sz="2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411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3"/>
            <a:ext cx="7992888" cy="6381328"/>
          </a:xfrm>
        </p:spPr>
      </p:pic>
    </p:spTree>
    <p:extLst>
      <p:ext uri="{BB962C8B-B14F-4D97-AF65-F5344CB8AC3E}">
        <p14:creationId xmlns:p14="http://schemas.microsoft.com/office/powerpoint/2010/main" val="384074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460166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229200"/>
            <a:ext cx="8229600" cy="1225608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第一产业</a:t>
            </a:r>
            <a:endParaRPr lang="en-US" altLang="zh-CN" b="1" dirty="0" smtClean="0"/>
          </a:p>
          <a:p>
            <a:r>
              <a:rPr lang="zh-CN" altLang="en-US" dirty="0"/>
              <a:t>全国产粮第一大省</a:t>
            </a:r>
            <a:endParaRPr lang="zh-CN" altLang="en-US" b="1" dirty="0"/>
          </a:p>
          <a:p>
            <a:pPr marL="64008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0648"/>
            <a:ext cx="828092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238961"/>
            <a:ext cx="5616624" cy="3600400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5688632" cy="3278778"/>
          </a:xfrm>
        </p:spPr>
      </p:pic>
    </p:spTree>
    <p:extLst>
      <p:ext uri="{BB962C8B-B14F-4D97-AF65-F5344CB8AC3E}">
        <p14:creationId xmlns:p14="http://schemas.microsoft.com/office/powerpoint/2010/main" val="228245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332656"/>
            <a:ext cx="84969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能源</a:t>
            </a:r>
            <a:r>
              <a:rPr lang="zh-CN" altLang="en-US" sz="2400" b="1" dirty="0" smtClean="0"/>
              <a:t>资源</a:t>
            </a:r>
            <a:endParaRPr lang="en-US" altLang="zh-CN" sz="2400" b="1" dirty="0" smtClean="0"/>
          </a:p>
          <a:p>
            <a:endParaRPr lang="zh-CN" altLang="en-US" sz="2400" b="1" dirty="0"/>
          </a:p>
          <a:p>
            <a:r>
              <a:rPr lang="zh-CN" altLang="en-US" sz="2400" dirty="0"/>
              <a:t>黑龙江省是国家重要的能源工业基地，是主煤炭调出省之一。其中东部地区为优质煤炭产区，有鸡西、鹤岗、双鸭山及七台河四大煤矿，是我国煤油焦煤的重要产区之一。</a:t>
            </a:r>
          </a:p>
          <a:p>
            <a:r>
              <a:rPr lang="zh-CN" altLang="en-US" sz="2400" dirty="0"/>
              <a:t>省内有目前中国最大的</a:t>
            </a:r>
            <a:r>
              <a:rPr lang="zh-CN" altLang="en-US" sz="2400" dirty="0">
                <a:hlinkClick r:id="rId2"/>
              </a:rPr>
              <a:t>油田</a:t>
            </a:r>
            <a:r>
              <a:rPr lang="en-US" altLang="zh-CN" sz="2400" dirty="0"/>
              <a:t>——</a:t>
            </a:r>
            <a:r>
              <a:rPr lang="zh-CN" altLang="en-US" sz="2400" dirty="0">
                <a:hlinkClick r:id="rId3"/>
              </a:rPr>
              <a:t>大庆油田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zh-CN" altLang="en-US" sz="2400" dirty="0"/>
          </a:p>
          <a:p>
            <a:r>
              <a:rPr lang="zh-CN" altLang="en-US" sz="2400" dirty="0"/>
              <a:t>除此之外，电力和燃气也占有重要地位。新中国成立前，黑龙江仅有一座镜泊湖水电站。几十年来，水火电站有了同时发展。至</a:t>
            </a:r>
            <a:r>
              <a:rPr lang="en-US" altLang="zh-CN" sz="2400" dirty="0"/>
              <a:t>1999</a:t>
            </a:r>
            <a:r>
              <a:rPr lang="zh-CN" altLang="en-US" sz="2400" dirty="0"/>
              <a:t>年省内大小电站电厂近</a:t>
            </a:r>
            <a:r>
              <a:rPr lang="en-US" altLang="zh-CN" sz="2400" dirty="0"/>
              <a:t>200</a:t>
            </a:r>
            <a:r>
              <a:rPr lang="zh-CN" altLang="en-US" sz="2400" dirty="0"/>
              <a:t>个，装机总容量近千万兆瓦。全省水电发电量达</a:t>
            </a:r>
            <a:r>
              <a:rPr lang="en-US" altLang="zh-CN" sz="2400" dirty="0"/>
              <a:t>14</a:t>
            </a:r>
            <a:r>
              <a:rPr lang="zh-CN" altLang="en-US" sz="2400" dirty="0"/>
              <a:t>亿兆瓦小时。</a:t>
            </a:r>
            <a:r>
              <a:rPr lang="zh-CN" altLang="en-US" sz="2400" dirty="0">
                <a:hlinkClick r:id="rId4"/>
              </a:rPr>
              <a:t>哈尔滨燃气化工总公司</a:t>
            </a:r>
            <a:r>
              <a:rPr lang="zh-CN" altLang="en-US" sz="2400" dirty="0"/>
              <a:t>所属哈依煤气工程，日产煤气</a:t>
            </a:r>
            <a:r>
              <a:rPr lang="en-US" altLang="zh-CN" sz="2400" dirty="0"/>
              <a:t>189</a:t>
            </a:r>
            <a:r>
              <a:rPr lang="zh-CN" altLang="en-US" sz="2400" dirty="0"/>
              <a:t>万立方米，建设总规模为</a:t>
            </a:r>
            <a:r>
              <a:rPr lang="en-US" altLang="zh-CN" sz="2400" dirty="0"/>
              <a:t>"</a:t>
            </a:r>
            <a:r>
              <a:rPr lang="zh-CN" altLang="en-US" sz="2400" dirty="0"/>
              <a:t>亚洲之最</a:t>
            </a:r>
            <a:r>
              <a:rPr lang="en-US" altLang="zh-CN" sz="2400" dirty="0"/>
              <a:t>"</a:t>
            </a:r>
            <a:r>
              <a:rPr lang="zh-CN" altLang="en-US" sz="2400" dirty="0"/>
              <a:t>。</a:t>
            </a:r>
            <a:r>
              <a:rPr lang="en-US" altLang="zh-CN" baseline="30000" dirty="0"/>
              <a:t>[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53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5855315" cy="29961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73016"/>
            <a:ext cx="6480720" cy="31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6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040560"/>
          </a:xfrm>
        </p:spPr>
        <p:txBody>
          <a:bodyPr/>
          <a:lstStyle/>
          <a:p>
            <a:r>
              <a:rPr lang="zh-CN" altLang="en-US" sz="3200" b="1" dirty="0"/>
              <a:t>戏剧</a:t>
            </a:r>
            <a:br>
              <a:rPr lang="zh-CN" altLang="en-US" sz="3200" b="1" dirty="0"/>
            </a:br>
            <a:r>
              <a:rPr lang="zh-CN" altLang="en-US" sz="3200" dirty="0">
                <a:hlinkClick r:id="rId2"/>
              </a:rPr>
              <a:t>二人转</a:t>
            </a:r>
            <a:r>
              <a:rPr lang="zh-CN" altLang="en-US" sz="3200" dirty="0"/>
              <a:t>已有</a:t>
            </a:r>
            <a:r>
              <a:rPr lang="en-US" altLang="zh-CN" sz="3200" dirty="0"/>
              <a:t>200</a:t>
            </a:r>
            <a:r>
              <a:rPr lang="zh-CN" altLang="en-US" sz="3200" dirty="0"/>
              <a:t>余年历史，它是在东北秧歌、民歌基础上，吸收借鉴了</a:t>
            </a:r>
            <a:r>
              <a:rPr lang="zh-CN" altLang="en-US" sz="3200" dirty="0">
                <a:hlinkClick r:id="rId3"/>
              </a:rPr>
              <a:t>莲花落</a:t>
            </a:r>
            <a:r>
              <a:rPr lang="zh-CN" altLang="en-US" sz="3200" dirty="0"/>
              <a:t>、评剧、</a:t>
            </a:r>
            <a:r>
              <a:rPr lang="zh-CN" altLang="en-US" sz="3200" dirty="0">
                <a:hlinkClick r:id="rId4"/>
              </a:rPr>
              <a:t>皮影</a:t>
            </a:r>
            <a:r>
              <a:rPr lang="zh-CN" altLang="en-US" sz="3200" dirty="0"/>
              <a:t>等艺术，逐渐发展起来的，流传于吉林、辽宁，也流传于黑龙江，并形成北路的特点：表演细腻，唱腔优美，以唱功取胜。</a:t>
            </a:r>
            <a:br>
              <a:rPr lang="zh-CN" altLang="en-US" sz="3200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84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" y="188640"/>
            <a:ext cx="5472608" cy="29933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84984"/>
            <a:ext cx="5400600" cy="33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7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908720"/>
            <a:ext cx="87129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风土人情</a:t>
            </a:r>
          </a:p>
          <a:p>
            <a:r>
              <a:rPr lang="zh-CN" altLang="en-US" sz="2400" dirty="0"/>
              <a:t>黑龙江人在过去有关东三大怪：”窗户纸糊在外，大姑娘叼着个大烟袋，养活孩子吊起来</a:t>
            </a:r>
            <a:r>
              <a:rPr lang="en-US" altLang="zh-CN" sz="2400" dirty="0"/>
              <a:t>"</a:t>
            </a:r>
            <a:r>
              <a:rPr lang="zh-CN" altLang="en-US" sz="2400" dirty="0"/>
              <a:t>。</a:t>
            </a:r>
            <a:r>
              <a:rPr lang="en-US" altLang="zh-CN" sz="2400" baseline="30000" dirty="0"/>
              <a:t>[17]</a:t>
            </a:r>
            <a:r>
              <a:rPr lang="zh-CN" altLang="en-US" sz="2400" dirty="0"/>
              <a:t>  </a:t>
            </a:r>
          </a:p>
          <a:p>
            <a:r>
              <a:rPr lang="zh-CN" altLang="en-US" sz="2400" dirty="0"/>
              <a:t>黑龙江人在冬季，经常不戴帽子在室外工作，喜欢在冬天里吃冰点，喜欢</a:t>
            </a:r>
            <a:r>
              <a:rPr lang="zh-CN" altLang="en-US" sz="2400" dirty="0">
                <a:hlinkClick r:id="rId2"/>
              </a:rPr>
              <a:t>冬泳</a:t>
            </a:r>
            <a:r>
              <a:rPr lang="zh-CN" altLang="en-US" sz="2400" dirty="0" smtClean="0"/>
              <a:t>。 </a:t>
            </a:r>
            <a:endParaRPr lang="zh-CN" altLang="en-US" sz="2400" dirty="0"/>
          </a:p>
          <a:p>
            <a:r>
              <a:rPr lang="zh-CN" altLang="en-US" sz="2400" dirty="0"/>
              <a:t>黑龙江人性格较为豪爽、热情、幽默、说话直来直去。</a:t>
            </a:r>
          </a:p>
          <a:p>
            <a:r>
              <a:rPr lang="zh-CN" altLang="en-US" sz="2400" dirty="0"/>
              <a:t>春节是黑龙江人的重要节日，从腊八到正月十五，杀年猪、包饺子、贴对联、做干粮，全家围在</a:t>
            </a:r>
            <a:r>
              <a:rPr lang="zh-CN" altLang="en-US" sz="2400" dirty="0">
                <a:hlinkClick r:id="rId3"/>
              </a:rPr>
              <a:t>炕桌</a:t>
            </a:r>
            <a:r>
              <a:rPr lang="zh-CN" altLang="en-US" sz="2400" dirty="0"/>
              <a:t>上大碗喝酒、大口吃肉，孩子们则打爬犁、打雪仗、玩嘎啦哈、堆雪人，大人们则扭秧歌、踩高跷、看二人转。</a:t>
            </a:r>
          </a:p>
        </p:txBody>
      </p:sp>
    </p:spTree>
    <p:extLst>
      <p:ext uri="{BB962C8B-B14F-4D97-AF65-F5344CB8AC3E}">
        <p14:creationId xmlns:p14="http://schemas.microsoft.com/office/powerpoint/2010/main" val="92040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" y="0"/>
            <a:ext cx="5978666" cy="29624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8" y="2924944"/>
            <a:ext cx="4426014" cy="37822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" y="3212976"/>
            <a:ext cx="4590476" cy="34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2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5112568" cy="33123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459450"/>
            <a:ext cx="4754662" cy="33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692696"/>
            <a:ext cx="4392489" cy="4680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94" y="541709"/>
            <a:ext cx="42100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8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45" y="22087"/>
            <a:ext cx="5904656" cy="380060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" y="3429000"/>
            <a:ext cx="502767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0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836712"/>
            <a:ext cx="73448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动物资源</a:t>
            </a:r>
            <a:endParaRPr lang="en-US" altLang="zh-CN" sz="2400" dirty="0" smtClean="0"/>
          </a:p>
          <a:p>
            <a:r>
              <a:rPr lang="zh-CN" altLang="en-US" sz="2400" dirty="0" smtClean="0"/>
              <a:t>全省</a:t>
            </a:r>
            <a:r>
              <a:rPr lang="zh-CN" altLang="en-US" sz="2400" dirty="0"/>
              <a:t>野生动物共</a:t>
            </a:r>
            <a:r>
              <a:rPr lang="en-US" altLang="zh-CN" sz="2400" dirty="0"/>
              <a:t>476</a:t>
            </a:r>
            <a:r>
              <a:rPr lang="zh-CN" altLang="en-US" sz="2400" dirty="0"/>
              <a:t>种，其中</a:t>
            </a:r>
            <a:r>
              <a:rPr lang="zh-CN" altLang="en-US" sz="2400" dirty="0">
                <a:hlinkClick r:id="rId2"/>
              </a:rPr>
              <a:t>兽类</a:t>
            </a:r>
            <a:r>
              <a:rPr lang="en-US" altLang="zh-CN" sz="2400" dirty="0"/>
              <a:t>88</a:t>
            </a:r>
            <a:r>
              <a:rPr lang="zh-CN" altLang="en-US" sz="2400" dirty="0"/>
              <a:t>种、鸟类</a:t>
            </a:r>
            <a:r>
              <a:rPr lang="en-US" altLang="zh-CN" sz="2400" dirty="0"/>
              <a:t>361</a:t>
            </a:r>
            <a:r>
              <a:rPr lang="zh-CN" altLang="en-US" sz="2400" dirty="0"/>
              <a:t>种、爬行类</a:t>
            </a:r>
            <a:r>
              <a:rPr lang="en-US" altLang="zh-CN" sz="2400" dirty="0"/>
              <a:t>16 </a:t>
            </a:r>
            <a:r>
              <a:rPr lang="zh-CN" altLang="en-US" sz="2400" dirty="0"/>
              <a:t>种、两栖类</a:t>
            </a:r>
            <a:r>
              <a:rPr lang="en-US" altLang="zh-CN" sz="2400" dirty="0"/>
              <a:t>11</a:t>
            </a:r>
            <a:r>
              <a:rPr lang="zh-CN" altLang="en-US" sz="2400" dirty="0"/>
              <a:t>种。属国家一级保护的兽类有</a:t>
            </a:r>
            <a:r>
              <a:rPr lang="zh-CN" altLang="en-US" sz="2400" dirty="0">
                <a:hlinkClick r:id="rId3"/>
              </a:rPr>
              <a:t>东北虎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4"/>
              </a:rPr>
              <a:t>豹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5"/>
              </a:rPr>
              <a:t>紫貂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6"/>
              </a:rPr>
              <a:t>貂熊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7"/>
              </a:rPr>
              <a:t>梅花鹿</a:t>
            </a:r>
            <a:r>
              <a:rPr lang="en-US" altLang="zh-CN" sz="2400" dirty="0"/>
              <a:t>5</a:t>
            </a:r>
            <a:r>
              <a:rPr lang="zh-CN" altLang="en-US" sz="2400" dirty="0"/>
              <a:t>种，鸟类有</a:t>
            </a:r>
            <a:r>
              <a:rPr lang="zh-CN" altLang="en-US" sz="2400" dirty="0">
                <a:hlinkClick r:id="rId8"/>
              </a:rPr>
              <a:t>丹顶鹤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9"/>
              </a:rPr>
              <a:t>大鸨</a:t>
            </a:r>
            <a:r>
              <a:rPr lang="zh-CN" altLang="en-US" sz="2400" dirty="0"/>
              <a:t>、白獾、</a:t>
            </a:r>
            <a:r>
              <a:rPr lang="zh-CN" altLang="en-US" sz="2400" dirty="0">
                <a:hlinkClick r:id="rId10"/>
              </a:rPr>
              <a:t>中华秋沙鸭</a:t>
            </a:r>
            <a:r>
              <a:rPr lang="zh-CN" altLang="en-US" sz="2400" dirty="0"/>
              <a:t>等</a:t>
            </a:r>
            <a:r>
              <a:rPr lang="en-US" altLang="zh-CN" sz="2400" dirty="0"/>
              <a:t>12</a:t>
            </a:r>
            <a:r>
              <a:rPr lang="zh-CN" altLang="en-US" sz="2400" dirty="0"/>
              <a:t>种；属国家二级保护的兽类有</a:t>
            </a:r>
            <a:r>
              <a:rPr lang="zh-CN" altLang="en-US" sz="2400" dirty="0">
                <a:hlinkClick r:id="rId11"/>
              </a:rPr>
              <a:t>马鹿</a:t>
            </a:r>
            <a:r>
              <a:rPr lang="zh-CN" altLang="en-US" sz="2400" dirty="0"/>
              <a:t>、黑熊、</a:t>
            </a:r>
            <a:r>
              <a:rPr lang="zh-CN" altLang="en-US" sz="2400" dirty="0">
                <a:hlinkClick r:id="rId12"/>
              </a:rPr>
              <a:t>棕熊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13"/>
              </a:rPr>
              <a:t>雪兔</a:t>
            </a:r>
            <a:r>
              <a:rPr lang="zh-CN" altLang="en-US" sz="2400" dirty="0"/>
              <a:t>等</a:t>
            </a:r>
            <a:r>
              <a:rPr lang="en-US" altLang="zh-CN" sz="2400" dirty="0"/>
              <a:t>11</a:t>
            </a:r>
            <a:r>
              <a:rPr lang="zh-CN" altLang="en-US" sz="2400" dirty="0"/>
              <a:t>种，鸟类有</a:t>
            </a:r>
            <a:r>
              <a:rPr lang="zh-CN" altLang="en-US" sz="2400" dirty="0">
                <a:hlinkClick r:id="rId14"/>
              </a:rPr>
              <a:t>大天鹅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15"/>
              </a:rPr>
              <a:t>花尾榛鸡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16"/>
              </a:rPr>
              <a:t>鸳鸯</a:t>
            </a:r>
            <a:r>
              <a:rPr lang="zh-CN" altLang="en-US" sz="2400" dirty="0"/>
              <a:t>等</a:t>
            </a:r>
            <a:r>
              <a:rPr lang="en-US" altLang="zh-CN" sz="2400" dirty="0"/>
              <a:t>56</a:t>
            </a:r>
            <a:r>
              <a:rPr lang="zh-CN" altLang="en-US" sz="2400" dirty="0"/>
              <a:t>种。其中有许多都是本省乃至全国十分珍贵的野生动物，如</a:t>
            </a:r>
            <a:r>
              <a:rPr lang="zh-CN" altLang="en-US" sz="2400" dirty="0">
                <a:hlinkClick r:id="rId17"/>
              </a:rPr>
              <a:t>东北虎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5"/>
              </a:rPr>
              <a:t>紫貂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18"/>
              </a:rPr>
              <a:t>梅花鹿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19"/>
              </a:rPr>
              <a:t>马鹿</a:t>
            </a:r>
            <a:r>
              <a:rPr lang="zh-CN" altLang="en-US" sz="2400" dirty="0"/>
              <a:t>等。鸟类中久负盛名的“</a:t>
            </a:r>
            <a:r>
              <a:rPr lang="zh-CN" altLang="en-US" sz="2400" dirty="0">
                <a:hlinkClick r:id="rId20"/>
              </a:rPr>
              <a:t>飞龙</a:t>
            </a:r>
            <a:r>
              <a:rPr lang="zh-CN" altLang="en-US" sz="2400" dirty="0"/>
              <a:t>”即是分布在全省的</a:t>
            </a:r>
            <a:r>
              <a:rPr lang="zh-CN" altLang="en-US" sz="2400" dirty="0">
                <a:hlinkClick r:id="rId21"/>
              </a:rPr>
              <a:t>花尾棒鸡</a:t>
            </a:r>
            <a:r>
              <a:rPr lang="zh-CN" altLang="en-US" sz="2400" dirty="0"/>
              <a:t>。全省有东北虎</a:t>
            </a:r>
            <a:r>
              <a:rPr lang="en-US" altLang="zh-CN" sz="2400" dirty="0"/>
              <a:t>10</a:t>
            </a:r>
            <a:r>
              <a:rPr lang="zh-CN" altLang="en-US" sz="2400" dirty="0"/>
              <a:t>只、紫貂</a:t>
            </a:r>
            <a:r>
              <a:rPr lang="en-US" altLang="zh-CN" sz="2400" dirty="0"/>
              <a:t>2100</a:t>
            </a:r>
            <a:r>
              <a:rPr lang="zh-CN" altLang="en-US" sz="2400" dirty="0"/>
              <a:t>只、貂熊</a:t>
            </a:r>
            <a:r>
              <a:rPr lang="en-US" altLang="zh-CN" sz="2400" dirty="0"/>
              <a:t>60</a:t>
            </a:r>
            <a:r>
              <a:rPr lang="zh-CN" altLang="en-US" sz="2400" dirty="0"/>
              <a:t>只、</a:t>
            </a:r>
            <a:r>
              <a:rPr lang="zh-CN" altLang="en-US" sz="2400" dirty="0">
                <a:hlinkClick r:id="rId22"/>
              </a:rPr>
              <a:t>原麝</a:t>
            </a:r>
            <a:r>
              <a:rPr lang="en-US" altLang="zh-CN" sz="2400" dirty="0"/>
              <a:t>920</a:t>
            </a:r>
            <a:r>
              <a:rPr lang="zh-CN" altLang="en-US" sz="2400" dirty="0"/>
              <a:t>只、马鹿</a:t>
            </a:r>
            <a:r>
              <a:rPr lang="en-US" altLang="zh-CN" sz="2400" dirty="0"/>
              <a:t>2200</a:t>
            </a:r>
            <a:r>
              <a:rPr lang="zh-CN" altLang="en-US" sz="2400" dirty="0"/>
              <a:t>只、驼鹿</a:t>
            </a:r>
            <a:r>
              <a:rPr lang="en-US" altLang="zh-CN" sz="2400" dirty="0"/>
              <a:t>4600</a:t>
            </a:r>
            <a:r>
              <a:rPr lang="zh-CN" altLang="en-US" sz="2400" dirty="0"/>
              <a:t>只、丹顶鹤</a:t>
            </a:r>
            <a:r>
              <a:rPr lang="en-US" altLang="zh-CN" sz="2400" dirty="0"/>
              <a:t>500</a:t>
            </a:r>
            <a:r>
              <a:rPr lang="zh-CN" altLang="en-US" sz="2400" dirty="0"/>
              <a:t>只、</a:t>
            </a:r>
            <a:r>
              <a:rPr lang="zh-CN" altLang="en-US" sz="2400" dirty="0">
                <a:hlinkClick r:id="rId23"/>
              </a:rPr>
              <a:t>黑嘴松鸡</a:t>
            </a:r>
            <a:r>
              <a:rPr lang="en-US" altLang="zh-CN" sz="2400" dirty="0"/>
              <a:t>1 200</a:t>
            </a:r>
            <a:r>
              <a:rPr lang="zh-CN" altLang="en-US" sz="2400" dirty="0"/>
              <a:t>只、大鸨</a:t>
            </a:r>
            <a:r>
              <a:rPr lang="en-US" altLang="zh-CN" sz="2400" dirty="0"/>
              <a:t>120</a:t>
            </a:r>
            <a:r>
              <a:rPr lang="zh-CN" altLang="en-US" sz="2400" dirty="0"/>
              <a:t>只、</a:t>
            </a:r>
            <a:r>
              <a:rPr lang="zh-CN" altLang="en-US" sz="2400" dirty="0">
                <a:hlinkClick r:id="rId24"/>
              </a:rPr>
              <a:t>白鹤</a:t>
            </a:r>
            <a:r>
              <a:rPr lang="en-US" altLang="zh-CN" sz="2400" dirty="0"/>
              <a:t>90</a:t>
            </a:r>
            <a:r>
              <a:rPr lang="zh-CN" altLang="en-US" sz="2400" dirty="0"/>
              <a:t>只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15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80953" y="1916832"/>
            <a:ext cx="68407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饮食</a:t>
            </a:r>
            <a:r>
              <a:rPr lang="zh-CN" altLang="en-US" b="1" dirty="0" smtClean="0"/>
              <a:t>文化</a:t>
            </a:r>
            <a:endParaRPr lang="en-US" altLang="zh-CN" b="1" dirty="0" smtClean="0"/>
          </a:p>
          <a:p>
            <a:r>
              <a:rPr lang="zh-CN" altLang="en-US" dirty="0"/>
              <a:t>黑龙江省物产丰富，烹调原料门类齐全。人们称它</a:t>
            </a:r>
            <a:r>
              <a:rPr lang="en-US" altLang="zh-CN" dirty="0"/>
              <a:t>"</a:t>
            </a:r>
            <a:r>
              <a:rPr lang="zh-CN" altLang="en-US" dirty="0"/>
              <a:t>北有粮仓，南有渔场，西有畜群，东有果园，一年四季食不愁。“习惯上多食杂粮，副食品种多，喜食鱼虾和野味，口味以咸鲜为主。食法多蘸、拌，喜食渍酸菜和火锅，菜码大，分量足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黑龙江菜品炖菜较多，有</a:t>
            </a:r>
            <a:r>
              <a:rPr lang="zh-CN" altLang="en-US" dirty="0">
                <a:hlinkClick r:id="rId2"/>
              </a:rPr>
              <a:t>小鸡炖蘑菇</a:t>
            </a:r>
            <a:r>
              <a:rPr lang="zh-CN" altLang="en-US" dirty="0"/>
              <a:t>、</a:t>
            </a:r>
            <a:r>
              <a:rPr lang="zh-CN" altLang="en-US" dirty="0">
                <a:hlinkClick r:id="rId3"/>
              </a:rPr>
              <a:t>酸菜白肉炖粉条</a:t>
            </a:r>
            <a:r>
              <a:rPr lang="zh-CN" altLang="en-US" dirty="0"/>
              <a:t>、</a:t>
            </a:r>
            <a:r>
              <a:rPr lang="zh-CN" altLang="en-US" dirty="0">
                <a:hlinkClick r:id="rId4"/>
              </a:rPr>
              <a:t>得莫利炖鱼</a:t>
            </a:r>
            <a:r>
              <a:rPr lang="zh-CN" altLang="en-US" dirty="0"/>
              <a:t>、</a:t>
            </a:r>
            <a:r>
              <a:rPr lang="zh-CN" altLang="en-US" dirty="0">
                <a:hlinkClick r:id="rId5"/>
              </a:rPr>
              <a:t>鲶鱼炖茄子</a:t>
            </a:r>
            <a:r>
              <a:rPr lang="zh-CN" altLang="en-US" dirty="0"/>
              <a:t>、</a:t>
            </a:r>
            <a:r>
              <a:rPr lang="zh-CN" altLang="en-US" dirty="0">
                <a:hlinkClick r:id="rId6"/>
              </a:rPr>
              <a:t>牛肉炖柿子</a:t>
            </a:r>
            <a:r>
              <a:rPr lang="zh-CN" altLang="en-US" dirty="0"/>
              <a:t>（源于俄罗斯的</a:t>
            </a:r>
            <a:r>
              <a:rPr lang="zh-CN" altLang="en-US" dirty="0">
                <a:hlinkClick r:id="rId7"/>
              </a:rPr>
              <a:t>苏伯汤</a:t>
            </a:r>
            <a:r>
              <a:rPr lang="zh-CN" altLang="en-US" dirty="0"/>
              <a:t>）、氽白肉血肠、</a:t>
            </a:r>
            <a:r>
              <a:rPr lang="zh-CN" altLang="en-US" dirty="0">
                <a:hlinkClick r:id="rId8"/>
              </a:rPr>
              <a:t>排骨炖豆角</a:t>
            </a:r>
            <a:r>
              <a:rPr lang="zh-CN" altLang="en-US" dirty="0"/>
              <a:t>、</a:t>
            </a:r>
            <a:r>
              <a:rPr lang="zh-CN" altLang="en-US" dirty="0">
                <a:hlinkClick r:id="rId9"/>
              </a:rPr>
              <a:t>东北乱炖</a:t>
            </a:r>
            <a:r>
              <a:rPr lang="zh-CN" altLang="en-US" dirty="0"/>
              <a:t>等。种类不限、搭配方式多样，有</a:t>
            </a:r>
            <a:r>
              <a:rPr lang="zh-CN" altLang="en-US" dirty="0">
                <a:hlinkClick r:id="rId10"/>
              </a:rPr>
              <a:t>地三鲜</a:t>
            </a:r>
            <a:r>
              <a:rPr lang="zh-CN" altLang="en-US" dirty="0"/>
              <a:t>、</a:t>
            </a:r>
            <a:r>
              <a:rPr lang="zh-CN" altLang="en-US" dirty="0">
                <a:hlinkClick r:id="rId11"/>
              </a:rPr>
              <a:t>锅包肉</a:t>
            </a:r>
            <a:r>
              <a:rPr lang="zh-CN" altLang="en-US" dirty="0"/>
              <a:t>、</a:t>
            </a:r>
            <a:r>
              <a:rPr lang="zh-CN" altLang="en-US" dirty="0">
                <a:hlinkClick r:id="rId12"/>
              </a:rPr>
              <a:t>烧茄子</a:t>
            </a:r>
            <a:r>
              <a:rPr lang="zh-CN" altLang="en-US" dirty="0"/>
              <a:t>、</a:t>
            </a:r>
            <a:r>
              <a:rPr lang="zh-CN" altLang="en-US" dirty="0">
                <a:hlinkClick r:id="rId13"/>
              </a:rPr>
              <a:t>虎皮肘子</a:t>
            </a:r>
            <a:r>
              <a:rPr lang="zh-CN" altLang="en-US" dirty="0"/>
              <a:t>、</a:t>
            </a:r>
            <a:r>
              <a:rPr lang="zh-CN" altLang="en-US" dirty="0">
                <a:hlinkClick r:id="rId14"/>
              </a:rPr>
              <a:t>黄瓜拉皮</a:t>
            </a:r>
            <a:r>
              <a:rPr lang="zh-CN" altLang="en-US" dirty="0"/>
              <a:t>等。主食有当地大米、粘豆包，炸三角、大列巴等。</a:t>
            </a:r>
          </a:p>
        </p:txBody>
      </p:sp>
    </p:spTree>
    <p:extLst>
      <p:ext uri="{BB962C8B-B14F-4D97-AF65-F5344CB8AC3E}">
        <p14:creationId xmlns:p14="http://schemas.microsoft.com/office/powerpoint/2010/main" val="2127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94" y="188640"/>
            <a:ext cx="4984948" cy="33123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458592"/>
            <a:ext cx="5738126" cy="33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9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=1041117599,933184276&amp;fm=21&amp;gp=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52936"/>
            <a:ext cx="2939615" cy="2376264"/>
          </a:xfrm>
          <a:prstGeom prst="rect">
            <a:avLst/>
          </a:prstGeom>
        </p:spPr>
      </p:pic>
      <p:pic>
        <p:nvPicPr>
          <p:cNvPr id="3" name="图片 2" descr="u=4270969316,3181021020&amp;fm=21&amp;gp=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0648"/>
            <a:ext cx="3575525" cy="2016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6632"/>
            <a:ext cx="4428361" cy="2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2000" cy="3429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8" y="3435311"/>
            <a:ext cx="6126207" cy="324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1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" y="3356992"/>
            <a:ext cx="4158704" cy="32849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89" y="1510"/>
            <a:ext cx="3996444" cy="3067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1939"/>
            <a:ext cx="4327707" cy="26089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856" y="3212976"/>
            <a:ext cx="4379978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9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950206"/>
            <a:ext cx="6079526" cy="39077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170"/>
            <a:ext cx="5090702" cy="30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25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252028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6632"/>
            <a:ext cx="8496944" cy="4032448"/>
          </a:xfrm>
        </p:spPr>
      </p:pic>
      <p:sp>
        <p:nvSpPr>
          <p:cNvPr id="5" name="矩形 4"/>
          <p:cNvSpPr/>
          <p:nvPr/>
        </p:nvSpPr>
        <p:spPr>
          <a:xfrm>
            <a:off x="364817" y="4437112"/>
            <a:ext cx="8280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黑龙江省</a:t>
            </a:r>
            <a:r>
              <a:rPr lang="zh-CN" altLang="en-US" sz="2000" dirty="0"/>
              <a:t>，简称黑，省会</a:t>
            </a:r>
            <a:r>
              <a:rPr lang="zh-CN" altLang="en-US" sz="2000" dirty="0">
                <a:hlinkClick r:id="rId3"/>
              </a:rPr>
              <a:t>哈尔滨</a:t>
            </a:r>
            <a:r>
              <a:rPr lang="zh-CN" altLang="en-US" sz="2000" dirty="0"/>
              <a:t>，位于</a:t>
            </a:r>
            <a:r>
              <a:rPr lang="zh-CN" altLang="en-US" sz="2000" dirty="0">
                <a:hlinkClick r:id="rId4"/>
              </a:rPr>
              <a:t>中国</a:t>
            </a:r>
            <a:r>
              <a:rPr lang="zh-CN" altLang="en-US" sz="2000" dirty="0"/>
              <a:t>最东北部，中国国土的北端与东端均位于省境。因省境东北有</a:t>
            </a:r>
            <a:r>
              <a:rPr lang="zh-CN" altLang="en-US" sz="2000" dirty="0">
                <a:hlinkClick r:id="rId5"/>
              </a:rPr>
              <a:t>黑龙江</a:t>
            </a:r>
            <a:r>
              <a:rPr lang="zh-CN" altLang="en-US" sz="2000" dirty="0"/>
              <a:t>而得名黑龙江东部和北部以乌苏里江、黑龙江为界河与俄罗斯为邻，与</a:t>
            </a:r>
            <a:r>
              <a:rPr lang="zh-CN" altLang="en-US" sz="2000" dirty="0">
                <a:hlinkClick r:id="rId6"/>
              </a:rPr>
              <a:t>俄罗斯</a:t>
            </a:r>
            <a:r>
              <a:rPr lang="zh-CN" altLang="en-US" sz="2000" dirty="0"/>
              <a:t>的水陆边界长约</a:t>
            </a:r>
            <a:r>
              <a:rPr lang="en-US" altLang="zh-CN" sz="2000" dirty="0"/>
              <a:t>3045</a:t>
            </a:r>
            <a:r>
              <a:rPr lang="zh-CN" altLang="en-US" sz="2000" dirty="0"/>
              <a:t>公里；西接内蒙古自治区，南连</a:t>
            </a:r>
            <a:r>
              <a:rPr lang="zh-CN" altLang="en-US" sz="2000" dirty="0">
                <a:hlinkClick r:id="rId7"/>
              </a:rPr>
              <a:t>吉林省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黑龙江</a:t>
            </a:r>
            <a:r>
              <a:rPr lang="zh-CN" altLang="en-US" sz="2000" dirty="0"/>
              <a:t>是中国</a:t>
            </a:r>
            <a:r>
              <a:rPr lang="zh-CN" altLang="en-US" sz="2000" dirty="0">
                <a:hlinkClick r:id="rId8"/>
              </a:rPr>
              <a:t>重工业</a:t>
            </a:r>
            <a:r>
              <a:rPr lang="zh-CN" altLang="en-US" sz="2000" dirty="0"/>
              <a:t>基地，工业门类以机械、</a:t>
            </a:r>
            <a:r>
              <a:rPr lang="zh-CN" altLang="en-US" sz="2000" dirty="0">
                <a:hlinkClick r:id="rId9"/>
              </a:rPr>
              <a:t>石油</a:t>
            </a:r>
            <a:r>
              <a:rPr lang="zh-CN" altLang="en-US" sz="2000" dirty="0"/>
              <a:t>、煤炭、木材和食品工业为主。</a:t>
            </a:r>
          </a:p>
        </p:txBody>
      </p:sp>
    </p:spTree>
    <p:extLst>
      <p:ext uri="{BB962C8B-B14F-4D97-AF65-F5344CB8AC3E}">
        <p14:creationId xmlns:p14="http://schemas.microsoft.com/office/powerpoint/2010/main" val="54579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63" y="78590"/>
            <a:ext cx="8193075" cy="334249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" y="3421086"/>
            <a:ext cx="4032447" cy="33190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496444"/>
            <a:ext cx="455450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0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908720"/>
            <a:ext cx="76328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中国优秀旅游城市</a:t>
            </a:r>
            <a:r>
              <a:rPr lang="zh-CN" altLang="en-US" dirty="0"/>
              <a:t>：黑龙江省有</a:t>
            </a:r>
            <a:r>
              <a:rPr lang="en-US" altLang="zh-CN" dirty="0"/>
              <a:t>10</a:t>
            </a:r>
            <a:r>
              <a:rPr lang="zh-CN" altLang="en-US" dirty="0"/>
              <a:t>个，即</a:t>
            </a:r>
            <a:r>
              <a:rPr lang="zh-CN" altLang="en-US" dirty="0">
                <a:hlinkClick r:id="rId3"/>
              </a:rPr>
              <a:t>哈尔滨市</a:t>
            </a:r>
            <a:r>
              <a:rPr lang="zh-CN" altLang="en-US" dirty="0"/>
              <a:t>、</a:t>
            </a:r>
            <a:r>
              <a:rPr lang="zh-CN" altLang="en-US" dirty="0">
                <a:hlinkClick r:id="rId4"/>
              </a:rPr>
              <a:t>齐齐哈尔市</a:t>
            </a:r>
            <a:r>
              <a:rPr lang="zh-CN" altLang="en-US" dirty="0"/>
              <a:t>、</a:t>
            </a:r>
            <a:r>
              <a:rPr lang="zh-CN" altLang="en-US" dirty="0">
                <a:hlinkClick r:id="rId5"/>
              </a:rPr>
              <a:t>牡丹江市</a:t>
            </a:r>
            <a:r>
              <a:rPr lang="zh-CN" altLang="en-US" dirty="0"/>
              <a:t>、佳木斯市、大庆市、黑河市</a:t>
            </a:r>
            <a:r>
              <a:rPr lang="en-US" altLang="zh-CN" baseline="30000" dirty="0"/>
              <a:t>[20]</a:t>
            </a:r>
            <a:r>
              <a:rPr lang="zh-CN" altLang="en-US" dirty="0"/>
              <a:t>  、伊春市、哈市阿城区、绥芬河市、虎林市、铁力市。</a:t>
            </a:r>
          </a:p>
          <a:p>
            <a:r>
              <a:rPr lang="zh-CN" altLang="en-US" dirty="0"/>
              <a:t>重点文物保护单位：黑龙江省重点文物保护单位</a:t>
            </a:r>
            <a:r>
              <a:rPr lang="en-US" altLang="zh-CN" dirty="0"/>
              <a:t>227</a:t>
            </a:r>
            <a:r>
              <a:rPr lang="zh-CN" altLang="en-US" dirty="0"/>
              <a:t>处，其中</a:t>
            </a:r>
            <a:r>
              <a:rPr lang="zh-CN" altLang="en-US" dirty="0">
                <a:hlinkClick r:id="rId6"/>
              </a:rPr>
              <a:t>全国重点文物保护单位</a:t>
            </a:r>
            <a:r>
              <a:rPr lang="en-US" altLang="zh-CN" dirty="0"/>
              <a:t>15</a:t>
            </a:r>
            <a:r>
              <a:rPr lang="zh-CN" altLang="en-US" dirty="0"/>
              <a:t>处、省级重点文物保护单位</a:t>
            </a:r>
            <a:r>
              <a:rPr lang="en-US" altLang="zh-CN" dirty="0"/>
              <a:t>212</a:t>
            </a:r>
            <a:r>
              <a:rPr lang="zh-CN" altLang="en-US" dirty="0"/>
              <a:t>处。</a:t>
            </a:r>
          </a:p>
          <a:p>
            <a:r>
              <a:rPr lang="zh-CN" altLang="en-US" dirty="0"/>
              <a:t>自然保护区：黑龙江省有</a:t>
            </a:r>
            <a:r>
              <a:rPr lang="zh-CN" altLang="en-US" dirty="0">
                <a:hlinkClick r:id="rId7"/>
              </a:rPr>
              <a:t>国家级自然保护区</a:t>
            </a:r>
            <a:r>
              <a:rPr lang="en-US" altLang="zh-CN" dirty="0"/>
              <a:t>15</a:t>
            </a:r>
            <a:r>
              <a:rPr lang="zh-CN" altLang="en-US" dirty="0"/>
              <a:t>处，省级自然保护区</a:t>
            </a:r>
            <a:r>
              <a:rPr lang="en-US" altLang="zh-CN" dirty="0"/>
              <a:t>35</a:t>
            </a:r>
            <a:r>
              <a:rPr lang="zh-CN" altLang="en-US" dirty="0"/>
              <a:t>处。其中</a:t>
            </a:r>
            <a:r>
              <a:rPr lang="zh-CN" altLang="en-US" dirty="0">
                <a:hlinkClick r:id="rId8"/>
              </a:rPr>
              <a:t>扎龙国家级自然保护区</a:t>
            </a:r>
            <a:r>
              <a:rPr lang="zh-CN" altLang="en-US" dirty="0"/>
              <a:t>是我国第一个大型水禽保护区。风景名胜区与森林公园：黑龙江省著名的风景名胜区有</a:t>
            </a:r>
            <a:r>
              <a:rPr lang="en-US" altLang="zh-CN" dirty="0"/>
              <a:t>34</a:t>
            </a:r>
            <a:r>
              <a:rPr lang="zh-CN" altLang="en-US" dirty="0"/>
              <a:t>处，其中</a:t>
            </a:r>
            <a:r>
              <a:rPr lang="zh-CN" altLang="en-US" dirty="0">
                <a:hlinkClick r:id="rId9"/>
              </a:rPr>
              <a:t>国家重点风景名胜区</a:t>
            </a:r>
            <a:r>
              <a:rPr lang="en-US" altLang="zh-CN" dirty="0"/>
              <a:t>2</a:t>
            </a:r>
            <a:r>
              <a:rPr lang="zh-CN" altLang="en-US" dirty="0"/>
              <a:t>处，即五大连池、镜泊湖；省级风景名胜区</a:t>
            </a:r>
            <a:r>
              <a:rPr lang="en-US" altLang="zh-CN" dirty="0"/>
              <a:t>32</a:t>
            </a:r>
            <a:r>
              <a:rPr lang="zh-CN" altLang="en-US" dirty="0"/>
              <a:t>处，即</a:t>
            </a:r>
            <a:r>
              <a:rPr lang="zh-CN" altLang="en-US" dirty="0">
                <a:hlinkClick r:id="rId10"/>
              </a:rPr>
              <a:t>太阳岛</a:t>
            </a:r>
            <a:r>
              <a:rPr lang="zh-CN" altLang="en-US" dirty="0"/>
              <a:t>、</a:t>
            </a:r>
            <a:r>
              <a:rPr lang="zh-CN" altLang="en-US" dirty="0">
                <a:hlinkClick r:id="rId11"/>
              </a:rPr>
              <a:t>明月岛</a:t>
            </a:r>
            <a:r>
              <a:rPr lang="zh-CN" altLang="en-US" dirty="0"/>
              <a:t>、</a:t>
            </a:r>
            <a:r>
              <a:rPr lang="zh-CN" altLang="en-US" dirty="0">
                <a:hlinkClick r:id="rId12"/>
              </a:rPr>
              <a:t>晨星岛</a:t>
            </a:r>
            <a:r>
              <a:rPr lang="zh-CN" altLang="en-US" dirty="0"/>
              <a:t>、</a:t>
            </a:r>
            <a:r>
              <a:rPr lang="zh-CN" altLang="en-US" dirty="0">
                <a:hlinkClick r:id="rId13"/>
              </a:rPr>
              <a:t>兴凯湖</a:t>
            </a:r>
            <a:r>
              <a:rPr lang="zh-CN" altLang="en-US" dirty="0"/>
              <a:t>、</a:t>
            </a:r>
            <a:r>
              <a:rPr lang="zh-CN" altLang="en-US" dirty="0">
                <a:hlinkClick r:id="rId14"/>
              </a:rPr>
              <a:t>莲花湖</a:t>
            </a:r>
            <a:r>
              <a:rPr lang="zh-CN" altLang="en-US" dirty="0"/>
              <a:t>、</a:t>
            </a:r>
            <a:r>
              <a:rPr lang="zh-CN" altLang="en-US" dirty="0">
                <a:hlinkClick r:id="rId15"/>
              </a:rPr>
              <a:t>二龙山</a:t>
            </a:r>
            <a:r>
              <a:rPr lang="zh-CN" altLang="en-US" dirty="0"/>
              <a:t>、</a:t>
            </a:r>
            <a:r>
              <a:rPr lang="zh-CN" altLang="en-US" dirty="0">
                <a:hlinkClick r:id="rId16"/>
              </a:rPr>
              <a:t>桃山</a:t>
            </a:r>
            <a:r>
              <a:rPr lang="zh-CN" altLang="en-US" dirty="0"/>
              <a:t>等。</a:t>
            </a:r>
          </a:p>
          <a:p>
            <a:r>
              <a:rPr lang="zh-CN" altLang="en-US" dirty="0"/>
              <a:t>黑龙江有</a:t>
            </a:r>
            <a:r>
              <a:rPr lang="en-US" altLang="zh-CN" dirty="0"/>
              <a:t>96</a:t>
            </a:r>
            <a:r>
              <a:rPr lang="zh-CN" altLang="en-US" dirty="0"/>
              <a:t>处森林公园，其中国家级森林公园</a:t>
            </a:r>
            <a:r>
              <a:rPr lang="en-US" altLang="zh-CN" dirty="0"/>
              <a:t>54</a:t>
            </a:r>
            <a:r>
              <a:rPr lang="zh-CN" altLang="en-US" dirty="0"/>
              <a:t>处、省级</a:t>
            </a:r>
            <a:r>
              <a:rPr lang="en-US" altLang="zh-CN" dirty="0"/>
              <a:t>42</a:t>
            </a:r>
            <a:r>
              <a:rPr lang="zh-CN" altLang="en-US" dirty="0"/>
              <a:t>处。著名的森林公园有</a:t>
            </a:r>
            <a:r>
              <a:rPr lang="zh-CN" altLang="en-US" dirty="0">
                <a:hlinkClick r:id="rId17"/>
              </a:rPr>
              <a:t>五营国家森林公园</a:t>
            </a:r>
            <a:r>
              <a:rPr lang="zh-CN" altLang="en-US" dirty="0"/>
              <a:t>、</a:t>
            </a:r>
            <a:r>
              <a:rPr lang="zh-CN" altLang="en-US" dirty="0">
                <a:hlinkClick r:id="rId18"/>
              </a:rPr>
              <a:t>哈尔滨国家森林公园</a:t>
            </a:r>
            <a:r>
              <a:rPr lang="zh-CN" altLang="en-US" dirty="0"/>
              <a:t>、</a:t>
            </a:r>
            <a:r>
              <a:rPr lang="zh-CN" altLang="en-US" dirty="0">
                <a:hlinkClick r:id="rId19"/>
              </a:rPr>
              <a:t>宁安火山口国家森林公园</a:t>
            </a:r>
            <a:r>
              <a:rPr lang="zh-CN" altLang="en-US" dirty="0"/>
              <a:t>、牡丹江国家森林公园等。</a:t>
            </a:r>
          </a:p>
          <a:p>
            <a:r>
              <a:rPr lang="zh-CN" altLang="en-US" dirty="0">
                <a:hlinkClick r:id="rId20"/>
              </a:rPr>
              <a:t>地质公园</a:t>
            </a:r>
            <a:r>
              <a:rPr lang="zh-CN" altLang="en-US" dirty="0"/>
              <a:t>：黑龙江省地质公园</a:t>
            </a:r>
            <a:r>
              <a:rPr lang="en-US" altLang="zh-CN" dirty="0"/>
              <a:t>15</a:t>
            </a:r>
            <a:r>
              <a:rPr lang="zh-CN" altLang="en-US" dirty="0"/>
              <a:t>个，其中</a:t>
            </a:r>
            <a:r>
              <a:rPr lang="zh-CN" altLang="en-US" dirty="0">
                <a:hlinkClick r:id="rId21"/>
              </a:rPr>
              <a:t>世界地质公园</a:t>
            </a:r>
            <a:r>
              <a:rPr lang="en-US" altLang="zh-CN" dirty="0"/>
              <a:t>1</a:t>
            </a:r>
            <a:r>
              <a:rPr lang="zh-CN" altLang="en-US" dirty="0"/>
              <a:t>个、国家级地质公园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(</a:t>
            </a:r>
            <a:r>
              <a:rPr lang="zh-CN" altLang="en-US" dirty="0"/>
              <a:t>五大连池既是世界地质公园，也是国家级地质公园</a:t>
            </a:r>
            <a:r>
              <a:rPr lang="en-US" altLang="zh-CN" dirty="0"/>
              <a:t>)</a:t>
            </a:r>
            <a:r>
              <a:rPr lang="zh-CN" altLang="en-US" dirty="0"/>
              <a:t>、省级地质公园</a:t>
            </a:r>
            <a:r>
              <a:rPr lang="en-US" altLang="zh-CN" dirty="0"/>
              <a:t>9</a:t>
            </a:r>
            <a:r>
              <a:rPr lang="zh-CN" altLang="en-US" dirty="0"/>
              <a:t>个。</a:t>
            </a:r>
          </a:p>
          <a:p>
            <a:r>
              <a:rPr lang="zh-CN" altLang="en-US" dirty="0"/>
              <a:t>黑龙江是中国火山遗迹较多的省区之一，火山活动为其创造了著名的旅游资源，如五大连池市的五大连池、温泉及熔岩地貌，镜泊湖的</a:t>
            </a:r>
            <a:r>
              <a:rPr lang="zh-CN" altLang="en-US" dirty="0">
                <a:hlinkClick r:id="rId22"/>
              </a:rPr>
              <a:t>吊水楼瀑布</a:t>
            </a:r>
            <a:r>
              <a:rPr lang="zh-CN" altLang="en-US" dirty="0"/>
              <a:t>及</a:t>
            </a:r>
            <a:r>
              <a:rPr lang="zh-CN" altLang="en-US" dirty="0">
                <a:hlinkClick r:id="rId23"/>
              </a:rPr>
              <a:t>火山口森林</a:t>
            </a:r>
            <a:r>
              <a:rPr lang="zh-CN" altLang="en-US" dirty="0"/>
              <a:t>、</a:t>
            </a:r>
            <a:r>
              <a:rPr lang="zh-CN" altLang="en-US" dirty="0">
                <a:hlinkClick r:id="rId24"/>
              </a:rPr>
              <a:t>熔岩隧道</a:t>
            </a:r>
            <a:r>
              <a:rPr lang="zh-CN" altLang="en-US" dirty="0"/>
              <a:t>等。</a:t>
            </a:r>
            <a:r>
              <a:rPr lang="en-US" altLang="zh-CN" baseline="30000" dirty="0"/>
              <a:t>[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9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76672"/>
            <a:ext cx="748276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4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608" y="2564904"/>
            <a:ext cx="6678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民俗风情</a:t>
            </a:r>
          </a:p>
          <a:p>
            <a:r>
              <a:rPr lang="zh-CN" altLang="en-US" sz="2400" dirty="0"/>
              <a:t>历史遗迹和</a:t>
            </a:r>
            <a:r>
              <a:rPr lang="zh-CN" altLang="en-US" sz="2400" dirty="0">
                <a:hlinkClick r:id="rId2"/>
              </a:rPr>
              <a:t>民俗风情旅游</a:t>
            </a:r>
            <a:r>
              <a:rPr lang="zh-CN" altLang="en-US" sz="2400" dirty="0"/>
              <a:t>资源：黑龙江省保留着人类历史悠久的文化遗存，如</a:t>
            </a:r>
            <a:r>
              <a:rPr lang="zh-CN" altLang="en-US" sz="2400" dirty="0">
                <a:hlinkClick r:id="rId3"/>
              </a:rPr>
              <a:t>昂昂溪遗址</a:t>
            </a:r>
            <a:r>
              <a:rPr lang="zh-CN" altLang="en-US" sz="2400" dirty="0"/>
              <a:t>和</a:t>
            </a:r>
            <a:r>
              <a:rPr lang="zh-CN" altLang="en-US" sz="2400" dirty="0">
                <a:hlinkClick r:id="rId4"/>
              </a:rPr>
              <a:t>新开流遗址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5"/>
              </a:rPr>
              <a:t>唐代渤海国上京龙泉府遗址</a:t>
            </a:r>
            <a:r>
              <a:rPr lang="zh-CN" altLang="en-US" sz="2400" dirty="0"/>
              <a:t>、金代上京会宁府遗址。以农耕为主的</a:t>
            </a:r>
            <a:r>
              <a:rPr lang="zh-CN" altLang="en-US" sz="2400" dirty="0">
                <a:hlinkClick r:id="rId6"/>
              </a:rPr>
              <a:t>满族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7"/>
              </a:rPr>
              <a:t>朝鲜族</a:t>
            </a:r>
            <a:r>
              <a:rPr lang="zh-CN" altLang="en-US" sz="2400" dirty="0"/>
              <a:t>，以捕鱼为生的</a:t>
            </a:r>
            <a:r>
              <a:rPr lang="zh-CN" altLang="en-US" sz="2400" dirty="0">
                <a:hlinkClick r:id="rId8"/>
              </a:rPr>
              <a:t>赫哲族</a:t>
            </a:r>
            <a:r>
              <a:rPr lang="zh-CN" altLang="en-US" sz="2400" dirty="0"/>
              <a:t>，以狩猎为生的</a:t>
            </a:r>
            <a:r>
              <a:rPr lang="zh-CN" altLang="en-US" sz="2400" dirty="0">
                <a:hlinkClick r:id="rId9"/>
              </a:rPr>
              <a:t>鄂伦春族</a:t>
            </a:r>
            <a:r>
              <a:rPr lang="zh-CN" altLang="en-US" sz="2400" dirty="0"/>
              <a:t>和以牧业为主的</a:t>
            </a:r>
            <a:r>
              <a:rPr lang="zh-CN" altLang="en-US" sz="2400" dirty="0">
                <a:hlinkClick r:id="rId10"/>
              </a:rPr>
              <a:t>蒙古族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11"/>
              </a:rPr>
              <a:t>达斡尔族</a:t>
            </a:r>
            <a:r>
              <a:rPr lang="zh-CN" altLang="en-US" sz="2400" dirty="0"/>
              <a:t>，这些民族保留着北方少数民族所特有的民俗风情，成为黑龙江省重要的</a:t>
            </a:r>
            <a:r>
              <a:rPr lang="zh-CN" altLang="en-US" sz="2400" dirty="0">
                <a:hlinkClick r:id="rId12"/>
              </a:rPr>
              <a:t>民俗旅游资源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616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1"/>
            <a:ext cx="5317604" cy="35450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40869"/>
            <a:ext cx="5040560" cy="33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0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2276872"/>
            <a:ext cx="75608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特产</a:t>
            </a:r>
            <a:endParaRPr lang="zh-CN" altLang="en-US" sz="2400" dirty="0"/>
          </a:p>
          <a:p>
            <a:r>
              <a:rPr lang="zh-CN" altLang="en-US" sz="2400" dirty="0"/>
              <a:t>黑龙江省的土特产有：</a:t>
            </a:r>
            <a:r>
              <a:rPr lang="zh-CN" altLang="en-US" sz="2400" dirty="0">
                <a:hlinkClick r:id="rId2"/>
              </a:rPr>
              <a:t>大马哈鱼</a:t>
            </a:r>
            <a:r>
              <a:rPr lang="zh-CN" altLang="en-US" sz="2400" dirty="0"/>
              <a:t>，兴安岭蘑，菇猴头蘑，</a:t>
            </a:r>
            <a:r>
              <a:rPr lang="zh-CN" altLang="en-US" sz="2400" dirty="0">
                <a:hlinkClick r:id="rId3"/>
              </a:rPr>
              <a:t>榛蘑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4"/>
              </a:rPr>
              <a:t>松子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5"/>
              </a:rPr>
              <a:t>蕨菜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6"/>
              </a:rPr>
              <a:t>松茸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7"/>
              </a:rPr>
              <a:t>薇菜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8"/>
              </a:rPr>
              <a:t>虎骨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9"/>
              </a:rPr>
              <a:t>刺五加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10"/>
              </a:rPr>
              <a:t>貂皮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11"/>
              </a:rPr>
              <a:t>鹿茸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12"/>
              </a:rPr>
              <a:t>鲟鳇鱼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13"/>
              </a:rPr>
              <a:t>风干香肠</a:t>
            </a:r>
            <a:r>
              <a:rPr lang="zh-CN" altLang="en-US" sz="2400" dirty="0"/>
              <a:t>，桦树蘑，</a:t>
            </a:r>
            <a:r>
              <a:rPr lang="zh-CN" altLang="en-US" sz="2400" dirty="0">
                <a:hlinkClick r:id="rId14"/>
              </a:rPr>
              <a:t>北五味子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15"/>
              </a:rPr>
              <a:t>野樱桃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16"/>
              </a:rPr>
              <a:t>龙胆草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17"/>
              </a:rPr>
              <a:t>都柿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18"/>
              </a:rPr>
              <a:t>黑木耳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19"/>
              </a:rPr>
              <a:t>黑加伦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20"/>
              </a:rPr>
              <a:t>山核桃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21"/>
              </a:rPr>
              <a:t>灵芝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22"/>
              </a:rPr>
              <a:t>人参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23"/>
              </a:rPr>
              <a:t>鱼子酱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24"/>
              </a:rPr>
              <a:t>红松果仁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25"/>
              </a:rPr>
              <a:t>榛子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26"/>
              </a:rPr>
              <a:t>林蛙</a:t>
            </a:r>
            <a:r>
              <a:rPr lang="zh-CN" altLang="en-US" sz="2400" dirty="0"/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48802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7584" y="1028343"/>
            <a:ext cx="77768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哈尔滨（东经</a:t>
            </a:r>
            <a:r>
              <a:rPr lang="en-US" altLang="zh-CN" sz="2400" dirty="0"/>
              <a:t>125°42′―130°10′</a:t>
            </a:r>
            <a:r>
              <a:rPr lang="zh-CN" altLang="en-US" sz="2400" dirty="0"/>
              <a:t>、北纬</a:t>
            </a:r>
            <a:r>
              <a:rPr lang="en-US" altLang="zh-CN" sz="2400" dirty="0"/>
              <a:t>44°04′―46°40′</a:t>
            </a:r>
            <a:r>
              <a:rPr lang="zh-CN" altLang="en-US" sz="2400" dirty="0"/>
              <a:t>），</a:t>
            </a:r>
            <a:r>
              <a:rPr lang="zh-CN" altLang="en-US" sz="2400" dirty="0">
                <a:hlinkClick r:id="rId2"/>
              </a:rPr>
              <a:t>黑龙江省</a:t>
            </a:r>
            <a:r>
              <a:rPr lang="zh-CN" altLang="en-US" sz="2400" dirty="0"/>
              <a:t>省会，中国东北北部的政治、经济、文化中心。全市总面积约为</a:t>
            </a:r>
            <a:r>
              <a:rPr lang="en-US" altLang="zh-CN" sz="2400" dirty="0"/>
              <a:t>5.384</a:t>
            </a:r>
            <a:r>
              <a:rPr lang="zh-CN" altLang="en-US" sz="2400" dirty="0"/>
              <a:t>万平方公里，辖</a:t>
            </a:r>
            <a:r>
              <a:rPr lang="en-US" altLang="zh-CN" sz="2400" dirty="0"/>
              <a:t>9</a:t>
            </a:r>
            <a:r>
              <a:rPr lang="zh-CN" altLang="en-US" sz="2400" dirty="0"/>
              <a:t>个市辖区、</a:t>
            </a:r>
            <a:r>
              <a:rPr lang="en-US" altLang="zh-CN" sz="2400" dirty="0"/>
              <a:t>7</a:t>
            </a:r>
            <a:r>
              <a:rPr lang="zh-CN" altLang="en-US" sz="2400" dirty="0"/>
              <a:t>个县，代管</a:t>
            </a:r>
            <a:r>
              <a:rPr lang="en-US" altLang="zh-CN" sz="2400" dirty="0"/>
              <a:t>2</a:t>
            </a:r>
            <a:r>
              <a:rPr lang="zh-CN" altLang="en-US" sz="2400" dirty="0"/>
              <a:t>个县级市，其中市辖区面积</a:t>
            </a:r>
            <a:r>
              <a:rPr lang="en-US" altLang="zh-CN" sz="2400" dirty="0"/>
              <a:t>10198</a:t>
            </a:r>
            <a:r>
              <a:rPr lang="zh-CN" altLang="en-US" sz="2400" dirty="0"/>
              <a:t>平方公里。</a:t>
            </a:r>
            <a:r>
              <a:rPr lang="en-US" altLang="zh-CN" sz="2400" baseline="30000" dirty="0"/>
              <a:t>[1]</a:t>
            </a:r>
            <a:r>
              <a:rPr lang="zh-CN" altLang="en-US" sz="2400" dirty="0"/>
              <a:t>  </a:t>
            </a:r>
            <a:r>
              <a:rPr lang="en-US" altLang="zh-CN" sz="2400" dirty="0"/>
              <a:t>2014</a:t>
            </a:r>
            <a:r>
              <a:rPr lang="zh-CN" altLang="en-US" sz="2400" dirty="0"/>
              <a:t>年户籍总人口</a:t>
            </a:r>
            <a:r>
              <a:rPr lang="en-US" altLang="zh-CN" sz="2400" dirty="0"/>
              <a:t>994</a:t>
            </a:r>
            <a:r>
              <a:rPr lang="zh-CN" altLang="en-US" sz="2400" dirty="0"/>
              <a:t>万人。</a:t>
            </a:r>
            <a:r>
              <a:rPr lang="en-US" altLang="zh-CN" sz="2400" baseline="30000" dirty="0"/>
              <a:t>[2]</a:t>
            </a:r>
            <a:r>
              <a:rPr lang="zh-CN" altLang="en-US" sz="2400" dirty="0"/>
              <a:t>  </a:t>
            </a:r>
          </a:p>
          <a:p>
            <a:r>
              <a:rPr lang="zh-CN" altLang="en-US" sz="2400" dirty="0"/>
              <a:t>哈尔滨地处</a:t>
            </a:r>
            <a:r>
              <a:rPr lang="zh-CN" altLang="en-US" sz="2400" dirty="0">
                <a:hlinkClick r:id="rId3"/>
              </a:rPr>
              <a:t>东北亚</a:t>
            </a:r>
            <a:r>
              <a:rPr lang="zh-CN" altLang="en-US" sz="2400" dirty="0"/>
              <a:t>中心地带，被誉为</a:t>
            </a:r>
            <a:r>
              <a:rPr lang="zh-CN" altLang="en-US" sz="2400" dirty="0">
                <a:hlinkClick r:id="rId4"/>
              </a:rPr>
              <a:t>欧亚大陆桥</a:t>
            </a:r>
            <a:r>
              <a:rPr lang="zh-CN" altLang="en-US" sz="2400" dirty="0"/>
              <a:t>的明珠，是第一条</a:t>
            </a:r>
            <a:r>
              <a:rPr lang="zh-CN" altLang="en-US" sz="2400" dirty="0">
                <a:hlinkClick r:id="rId4"/>
              </a:rPr>
              <a:t>欧亚大陆桥</a:t>
            </a:r>
            <a:r>
              <a:rPr lang="zh-CN" altLang="en-US" sz="2400" dirty="0"/>
              <a:t>和</a:t>
            </a:r>
            <a:r>
              <a:rPr lang="zh-CN" altLang="en-US" sz="2400" dirty="0">
                <a:hlinkClick r:id="rId5"/>
              </a:rPr>
              <a:t>空中走廊</a:t>
            </a:r>
            <a:r>
              <a:rPr lang="zh-CN" altLang="en-US" sz="2400" dirty="0"/>
              <a:t>的重要</a:t>
            </a:r>
            <a:r>
              <a:rPr lang="zh-CN" altLang="en-US" sz="2400" dirty="0">
                <a:hlinkClick r:id="rId6"/>
              </a:rPr>
              <a:t>枢纽</a:t>
            </a:r>
            <a:r>
              <a:rPr lang="zh-CN" altLang="en-US" sz="2400" dirty="0"/>
              <a:t>，也是中国著名的</a:t>
            </a:r>
            <a:r>
              <a:rPr lang="zh-CN" altLang="en-US" sz="2400" dirty="0">
                <a:hlinkClick r:id="rId7"/>
              </a:rPr>
              <a:t>历史文化名城</a:t>
            </a:r>
            <a:r>
              <a:rPr lang="zh-CN" altLang="en-US" sz="2400" dirty="0"/>
              <a:t>、热点旅游城市和国际</a:t>
            </a:r>
            <a:r>
              <a:rPr lang="zh-CN" altLang="en-US" sz="2400" dirty="0">
                <a:hlinkClick r:id="rId8"/>
              </a:rPr>
              <a:t>冰雪文化</a:t>
            </a:r>
            <a:r>
              <a:rPr lang="zh-CN" altLang="en-US" sz="2400" dirty="0"/>
              <a:t>名城。是国家战略定位的“沿边开发开放中心城市”、“东北亚区域中心城市”</a:t>
            </a:r>
            <a:r>
              <a:rPr lang="en-US" altLang="zh-CN" sz="2400" baseline="30000" dirty="0"/>
              <a:t>[3]</a:t>
            </a:r>
            <a:r>
              <a:rPr lang="zh-CN" altLang="en-US" sz="2400" dirty="0"/>
              <a:t>  及“对俄合作中心城市”</a:t>
            </a:r>
            <a:r>
              <a:rPr lang="en-US" altLang="zh-CN" sz="2400" baseline="30000" dirty="0"/>
              <a:t>[4]</a:t>
            </a:r>
            <a:r>
              <a:rPr lang="zh-CN" altLang="en-US" sz="2400" dirty="0"/>
              <a:t>  。有“</a:t>
            </a:r>
            <a:r>
              <a:rPr lang="zh-CN" altLang="en-US" sz="2400" dirty="0">
                <a:hlinkClick r:id="rId9"/>
              </a:rPr>
              <a:t>冰城</a:t>
            </a:r>
            <a:r>
              <a:rPr lang="zh-CN" altLang="en-US" sz="2400" dirty="0"/>
              <a:t>”、“天鹅项下的珍珠”、”丁香城“以及“</a:t>
            </a:r>
            <a:r>
              <a:rPr lang="zh-CN" altLang="en-US" sz="2400" dirty="0">
                <a:hlinkClick r:id="rId10"/>
              </a:rPr>
              <a:t>东方莫斯科</a:t>
            </a:r>
            <a:r>
              <a:rPr lang="zh-CN" altLang="en-US" sz="2400" dirty="0"/>
              <a:t>”、“</a:t>
            </a:r>
            <a:r>
              <a:rPr lang="zh-CN" altLang="en-US" sz="2400" dirty="0">
                <a:hlinkClick r:id="rId11"/>
              </a:rPr>
              <a:t>东方小巴黎</a:t>
            </a:r>
            <a:r>
              <a:rPr lang="zh-CN" altLang="en-US" sz="2400" dirty="0"/>
              <a:t>”之美称，还有“文化之都”、“音乐之都”、“冰城夏都”的美誉。</a:t>
            </a:r>
          </a:p>
        </p:txBody>
      </p:sp>
    </p:spTree>
    <p:extLst>
      <p:ext uri="{BB962C8B-B14F-4D97-AF65-F5344CB8AC3E}">
        <p14:creationId xmlns:p14="http://schemas.microsoft.com/office/powerpoint/2010/main" val="176832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" y="692696"/>
            <a:ext cx="8805672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中央大街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1654"/>
            <a:ext cx="7704855" cy="55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5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中央大街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16632"/>
            <a:ext cx="951170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5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22152"/>
          </a:xfrm>
        </p:spPr>
        <p:txBody>
          <a:bodyPr/>
          <a:lstStyle/>
          <a:p>
            <a:pPr marL="64008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5576" y="1268760"/>
            <a:ext cx="78488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气候特征</a:t>
            </a:r>
          </a:p>
          <a:p>
            <a:r>
              <a:rPr lang="zh-CN" altLang="en-US" sz="2400" dirty="0"/>
              <a:t>黑龙江省位于</a:t>
            </a:r>
            <a:r>
              <a:rPr lang="zh-CN" altLang="en-US" sz="2400" dirty="0">
                <a:hlinkClick r:id="rId2"/>
              </a:rPr>
              <a:t>欧亚大陆</a:t>
            </a:r>
            <a:r>
              <a:rPr lang="zh-CN" altLang="en-US" sz="2400" dirty="0"/>
              <a:t>东部、</a:t>
            </a:r>
            <a:r>
              <a:rPr lang="zh-CN" altLang="en-US" sz="2400" dirty="0">
                <a:hlinkClick r:id="rId3"/>
              </a:rPr>
              <a:t>太平洋</a:t>
            </a:r>
            <a:r>
              <a:rPr lang="zh-CN" altLang="en-US" sz="2400" dirty="0"/>
              <a:t>西岸、中国最东北部，气候为温带</a:t>
            </a:r>
            <a:r>
              <a:rPr lang="zh-CN" altLang="en-US" sz="2400" dirty="0">
                <a:hlinkClick r:id="rId4"/>
              </a:rPr>
              <a:t>大陆性季风气候</a:t>
            </a:r>
            <a:r>
              <a:rPr lang="zh-CN" altLang="en-US" sz="2400" dirty="0"/>
              <a:t>。从</a:t>
            </a:r>
            <a:r>
              <a:rPr lang="en-US" altLang="zh-CN" sz="2400" dirty="0"/>
              <a:t>1961</a:t>
            </a:r>
            <a:r>
              <a:rPr lang="zh-CN" altLang="en-US" sz="2400" dirty="0"/>
              <a:t>～</a:t>
            </a:r>
            <a:r>
              <a:rPr lang="en-US" altLang="zh-CN" sz="2400" dirty="0"/>
              <a:t>1990</a:t>
            </a:r>
            <a:r>
              <a:rPr lang="zh-CN" altLang="en-US" sz="2400" dirty="0"/>
              <a:t>年</a:t>
            </a:r>
            <a:r>
              <a:rPr lang="en-US" altLang="zh-CN" sz="2400" dirty="0"/>
              <a:t>30</a:t>
            </a:r>
            <a:r>
              <a:rPr lang="zh-CN" altLang="en-US" sz="2400" dirty="0"/>
              <a:t>年的平均状况看，全省年平均气温多在</a:t>
            </a:r>
            <a:r>
              <a:rPr lang="en-US" altLang="zh-CN" sz="2400" dirty="0"/>
              <a:t>-5℃</a:t>
            </a:r>
            <a:r>
              <a:rPr lang="zh-CN" altLang="en-US" sz="2400" dirty="0"/>
              <a:t>～</a:t>
            </a:r>
            <a:r>
              <a:rPr lang="en-US" altLang="zh-CN" sz="2400" dirty="0"/>
              <a:t>5℃</a:t>
            </a:r>
            <a:r>
              <a:rPr lang="zh-CN" altLang="en-US" sz="2400" dirty="0"/>
              <a:t>之间，由南向北降低，大致以</a:t>
            </a:r>
            <a:r>
              <a:rPr lang="zh-CN" altLang="en-US" sz="2400" dirty="0">
                <a:hlinkClick r:id="rId5"/>
              </a:rPr>
              <a:t>嫩江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6"/>
              </a:rPr>
              <a:t>伊春</a:t>
            </a:r>
            <a:r>
              <a:rPr lang="zh-CN" altLang="en-US" sz="2400" dirty="0"/>
              <a:t>一线为</a:t>
            </a:r>
            <a:r>
              <a:rPr lang="en-US" altLang="zh-CN" sz="2400" dirty="0"/>
              <a:t>0℃</a:t>
            </a:r>
            <a:r>
              <a:rPr lang="zh-CN" altLang="en-US" sz="2400" dirty="0"/>
              <a:t>等值线。≥</a:t>
            </a:r>
            <a:r>
              <a:rPr lang="en-US" altLang="zh-CN" sz="2400" dirty="0"/>
              <a:t>10℃</a:t>
            </a:r>
            <a:r>
              <a:rPr lang="zh-CN" altLang="en-US" sz="2400" dirty="0"/>
              <a:t>积温在</a:t>
            </a:r>
            <a:r>
              <a:rPr lang="en-US" altLang="zh-CN" sz="2400" dirty="0"/>
              <a:t>1800℃</a:t>
            </a:r>
            <a:r>
              <a:rPr lang="zh-CN" altLang="en-US" sz="2400" dirty="0"/>
              <a:t>～</a:t>
            </a:r>
            <a:r>
              <a:rPr lang="en-US" altLang="zh-CN" sz="2400" dirty="0"/>
              <a:t>2800℃</a:t>
            </a:r>
            <a:r>
              <a:rPr lang="zh-CN" altLang="en-US" sz="2400" dirty="0"/>
              <a:t>之间，平原地区每增高</a:t>
            </a:r>
            <a:r>
              <a:rPr lang="en-US" altLang="zh-CN" sz="2400" dirty="0"/>
              <a:t>1</a:t>
            </a:r>
            <a:r>
              <a:rPr lang="zh-CN" altLang="en-US" sz="2400" dirty="0"/>
              <a:t>个纬度，积温减少</a:t>
            </a:r>
            <a:r>
              <a:rPr lang="en-US" altLang="zh-CN" sz="2400" dirty="0"/>
              <a:t>100℃</a:t>
            </a:r>
            <a:r>
              <a:rPr lang="zh-CN" altLang="en-US" sz="2400" dirty="0"/>
              <a:t>左右；山区每升高</a:t>
            </a:r>
            <a:r>
              <a:rPr lang="en-US" altLang="zh-CN" sz="2400" dirty="0"/>
              <a:t>100</a:t>
            </a:r>
            <a:r>
              <a:rPr lang="zh-CN" altLang="en-US" sz="2400" dirty="0"/>
              <a:t>米，积温减少</a:t>
            </a:r>
            <a:r>
              <a:rPr lang="en-US" altLang="zh-CN" sz="2400" dirty="0"/>
              <a:t>100℃</a:t>
            </a:r>
            <a:r>
              <a:rPr lang="zh-CN" altLang="en-US" sz="2400" dirty="0"/>
              <a:t>～</a:t>
            </a:r>
            <a:r>
              <a:rPr lang="en-US" altLang="zh-CN" sz="2400" dirty="0"/>
              <a:t>170℃</a:t>
            </a:r>
            <a:r>
              <a:rPr lang="zh-CN" altLang="en-US" sz="2400" dirty="0"/>
              <a:t>。无霜冻期全省平均介于</a:t>
            </a:r>
            <a:r>
              <a:rPr lang="en-US" altLang="zh-CN" sz="2400" dirty="0"/>
              <a:t>100</a:t>
            </a:r>
            <a:r>
              <a:rPr lang="zh-CN" altLang="en-US" sz="2400" dirty="0"/>
              <a:t>～</a:t>
            </a:r>
            <a:r>
              <a:rPr lang="en-US" altLang="zh-CN" sz="2400" dirty="0"/>
              <a:t>150</a:t>
            </a:r>
            <a:r>
              <a:rPr lang="zh-CN" altLang="en-US" sz="2400" dirty="0"/>
              <a:t>天之间，南部和东部在</a:t>
            </a:r>
            <a:r>
              <a:rPr lang="en-US" altLang="zh-CN" sz="2400" dirty="0"/>
              <a:t>140</a:t>
            </a:r>
            <a:r>
              <a:rPr lang="zh-CN" altLang="en-US" sz="2400" dirty="0"/>
              <a:t>～</a:t>
            </a:r>
            <a:r>
              <a:rPr lang="en-US" altLang="zh-CN" sz="2400" dirty="0"/>
              <a:t>150</a:t>
            </a:r>
            <a:r>
              <a:rPr lang="zh-CN" altLang="en-US" sz="2400" dirty="0"/>
              <a:t>天之间。大部分地区初霜冻在</a:t>
            </a:r>
            <a:r>
              <a:rPr lang="en-US" altLang="zh-CN" sz="2400" dirty="0"/>
              <a:t>9</a:t>
            </a:r>
            <a:r>
              <a:rPr lang="zh-CN" altLang="en-US" sz="2400" dirty="0"/>
              <a:t>月下旬出现，终霜冻在</a:t>
            </a:r>
            <a:r>
              <a:rPr lang="en-US" altLang="zh-CN" sz="2400" dirty="0"/>
              <a:t>4</a:t>
            </a:r>
            <a:r>
              <a:rPr lang="zh-CN" altLang="en-US" sz="2400" dirty="0"/>
              <a:t>月下旬至</a:t>
            </a:r>
            <a:r>
              <a:rPr lang="en-US" altLang="zh-CN" sz="2400" dirty="0"/>
              <a:t>5</a:t>
            </a:r>
            <a:r>
              <a:rPr lang="zh-CN" altLang="en-US" sz="2400" dirty="0"/>
              <a:t>月上旬结束。</a:t>
            </a:r>
          </a:p>
        </p:txBody>
      </p:sp>
    </p:spTree>
    <p:extLst>
      <p:ext uri="{BB962C8B-B14F-4D97-AF65-F5344CB8AC3E}">
        <p14:creationId xmlns:p14="http://schemas.microsoft.com/office/powerpoint/2010/main" val="408205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8640"/>
            <a:ext cx="8280920" cy="66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4259996"/>
            <a:ext cx="7344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中央大街是中国东北很繁盛的一条商业步行街，北起江畔的</a:t>
            </a:r>
            <a:r>
              <a:rPr lang="zh-CN" altLang="en-US" sz="2400" dirty="0">
                <a:hlinkClick r:id="rId2"/>
              </a:rPr>
              <a:t>防洪纪念塔</a:t>
            </a:r>
            <a:r>
              <a:rPr lang="zh-CN" altLang="en-US" sz="2400" dirty="0"/>
              <a:t>广场，南接新阳广场，长</a:t>
            </a:r>
            <a:r>
              <a:rPr lang="en-US" altLang="zh-CN" sz="2400" dirty="0"/>
              <a:t>1400</a:t>
            </a:r>
            <a:r>
              <a:rPr lang="zh-CN" altLang="en-US" sz="2400" dirty="0"/>
              <a:t>米。这条长街始建于</a:t>
            </a:r>
            <a:r>
              <a:rPr lang="en-US" altLang="zh-CN" sz="2400" dirty="0"/>
              <a:t>1900</a:t>
            </a:r>
            <a:r>
              <a:rPr lang="zh-CN" altLang="en-US" sz="2400" dirty="0"/>
              <a:t>年，街道建筑包罗了</a:t>
            </a:r>
            <a:r>
              <a:rPr lang="zh-CN" altLang="en-US" sz="2400" dirty="0">
                <a:hlinkClick r:id="rId3"/>
              </a:rPr>
              <a:t>文艺复兴</a:t>
            </a:r>
            <a:r>
              <a:rPr lang="zh-CN" altLang="en-US" sz="2400" dirty="0"/>
              <a:t>，</a:t>
            </a:r>
            <a:r>
              <a:rPr lang="zh-CN" altLang="en-US" sz="2400" dirty="0">
                <a:hlinkClick r:id="rId4"/>
              </a:rPr>
              <a:t>巴洛克</a:t>
            </a:r>
            <a:r>
              <a:rPr lang="zh-CN" altLang="en-US" sz="2400" dirty="0"/>
              <a:t>等多种风格的建筑</a:t>
            </a:r>
            <a:r>
              <a:rPr lang="en-US" altLang="zh-CN" sz="2400" dirty="0"/>
              <a:t>71</a:t>
            </a:r>
            <a:r>
              <a:rPr lang="zh-CN" altLang="en-US" sz="2400" dirty="0"/>
              <a:t>栋。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7374"/>
            <a:ext cx="6375028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8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了解的差不多了，欢迎您来到我们这哪噶旅游， 上该上溜达溜达。</a:t>
            </a:r>
            <a:endParaRPr lang="en-US" altLang="zh-CN" dirty="0" smtClean="0"/>
          </a:p>
          <a:p>
            <a:r>
              <a:rPr lang="zh-CN" altLang="en-US" dirty="0" smtClean="0"/>
              <a:t>如果在东北有人和你说，你瞅啥呀</a:t>
            </a:r>
            <a:r>
              <a:rPr lang="en-US" altLang="zh-CN" dirty="0" smtClean="0"/>
              <a:t>!?</a:t>
            </a:r>
            <a:r>
              <a:rPr lang="zh-CN" altLang="en-US" dirty="0" smtClean="0"/>
              <a:t>你就回瞅你咋的了</a:t>
            </a:r>
            <a:r>
              <a:rPr lang="en-US" altLang="zh-CN" dirty="0" smtClean="0"/>
              <a:t>?</a:t>
            </a:r>
            <a:r>
              <a:rPr lang="zh-CN" altLang="en-US" dirty="0" smtClean="0"/>
              <a:t> 那么您的这次旅行会留下一个特别的回忆。因为在那里能动手的事，尽量不吵吵 谢谢 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39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林海雪原，有杨子荣光荣事迹。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" y="1772816"/>
            <a:ext cx="9001833" cy="4968552"/>
          </a:xfrm>
        </p:spPr>
      </p:pic>
    </p:spTree>
    <p:extLst>
      <p:ext uri="{BB962C8B-B14F-4D97-AF65-F5344CB8AC3E}">
        <p14:creationId xmlns:p14="http://schemas.microsoft.com/office/powerpoint/2010/main" val="404608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大雪过后 美丽的森林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8604448" cy="5157192"/>
          </a:xfrm>
        </p:spPr>
      </p:pic>
    </p:spTree>
    <p:extLst>
      <p:ext uri="{BB962C8B-B14F-4D97-AF65-F5344CB8AC3E}">
        <p14:creationId xmlns:p14="http://schemas.microsoft.com/office/powerpoint/2010/main" val="220758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zh-CN" altLang="en-US" dirty="0" smtClean="0"/>
              <a:t>美丽的森林</a:t>
            </a:r>
            <a:endParaRPr lang="zh-CN" altLang="en-US" dirty="0"/>
          </a:p>
        </p:txBody>
      </p:sp>
      <p:pic>
        <p:nvPicPr>
          <p:cNvPr id="5" name="内容占位符 4" descr="森林1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" b="42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612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zh-CN" altLang="en-US" dirty="0" smtClean="0"/>
              <a:t>美丽</a:t>
            </a:r>
            <a:r>
              <a:rPr lang="zh-CN" altLang="en-US" dirty="0" smtClean="0"/>
              <a:t>的</a:t>
            </a:r>
            <a:r>
              <a:rPr lang="zh-CN" altLang="en-US" dirty="0" smtClean="0"/>
              <a:t>雪景</a:t>
            </a:r>
            <a:endParaRPr lang="zh-CN" altLang="en-US" dirty="0"/>
          </a:p>
        </p:txBody>
      </p:sp>
      <p:pic>
        <p:nvPicPr>
          <p:cNvPr id="4" name="内容占位符 3" descr="树挂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781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zh-CN" altLang="en-US" dirty="0" smtClean="0"/>
              <a:t>美丽</a:t>
            </a:r>
            <a:r>
              <a:rPr lang="zh-CN" altLang="en-US" dirty="0" smtClean="0"/>
              <a:t>的</a:t>
            </a:r>
            <a:r>
              <a:rPr lang="zh-CN" altLang="en-US" dirty="0" smtClean="0"/>
              <a:t>雪景</a:t>
            </a:r>
            <a:endParaRPr lang="zh-CN" altLang="en-US" dirty="0"/>
          </a:p>
        </p:txBody>
      </p:sp>
      <p:pic>
        <p:nvPicPr>
          <p:cNvPr id="5" name="内容占位符 4" descr="河流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0" b="8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116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1498</TotalTime>
  <Words>906</Words>
  <Application>Microsoft Macintosh PowerPoint</Application>
  <PresentationFormat>全屏显示(4:3)</PresentationFormat>
  <Paragraphs>47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活力</vt:lpstr>
      <vt:lpstr>PowerPoint 演示文稿</vt:lpstr>
      <vt:lpstr>PowerPoint 演示文稿</vt:lpstr>
      <vt:lpstr>PowerPoint 演示文稿</vt:lpstr>
      <vt:lpstr>PowerPoint 演示文稿</vt:lpstr>
      <vt:lpstr>林海雪原，有杨子荣光荣事迹。</vt:lpstr>
      <vt:lpstr>大雪过后 美丽的森林</vt:lpstr>
      <vt:lpstr> 美丽的森林</vt:lpstr>
      <vt:lpstr> 美丽的雪景</vt:lpstr>
      <vt:lpstr> 美丽的雪景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hww</dc:creator>
  <cp:lastModifiedBy>张</cp:lastModifiedBy>
  <cp:revision>30</cp:revision>
  <dcterms:created xsi:type="dcterms:W3CDTF">2016-04-26T15:59:51Z</dcterms:created>
  <dcterms:modified xsi:type="dcterms:W3CDTF">2016-11-22T05:59:49Z</dcterms:modified>
</cp:coreProperties>
</file>